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258" r:id="rId3"/>
    <p:sldId id="259" r:id="rId4"/>
    <p:sldId id="270" r:id="rId5"/>
    <p:sldId id="271" r:id="rId6"/>
    <p:sldId id="272" r:id="rId7"/>
    <p:sldId id="260" r:id="rId8"/>
    <p:sldId id="261" r:id="rId9"/>
    <p:sldId id="274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9A5A"/>
    <a:srgbClr val="D8B977"/>
    <a:srgbClr val="C98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8" autoAdjust="0"/>
    <p:restoredTop sz="94660"/>
  </p:normalViewPr>
  <p:slideViewPr>
    <p:cSldViewPr snapToGrid="0">
      <p:cViewPr varScale="1">
        <p:scale>
          <a:sx n="56" d="100"/>
          <a:sy n="56" d="100"/>
        </p:scale>
        <p:origin x="255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AE7EC-2104-4AD4-935D-CD1F9B0586BD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8A484-D1EC-4CF9-93E0-7376DB22C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444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8A484-D1EC-4CF9-93E0-7376DB22C24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04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5537-2904-BD94-6291-16C86CE09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80A02-0EB0-FD6C-03E6-5461F3F41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45450-BA6A-9D1B-2C20-59951669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DB9A7-66EB-DEF4-4490-74C05E5F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81AF9-7043-F3A1-3651-49FEEAE4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96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0AA0-EBA7-B7B3-B5DB-4A657B48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744F9-EC2E-6D80-A2E2-B3B9C9377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0F387-51FD-4239-57CD-CCF0BA25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BAF64-1FA9-8E81-F2DE-203707CB5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D71C7-BEFF-C431-059D-0839D0D42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031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B464C-02D6-D3FE-A392-50D7A2535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89AF1-E7B0-6246-9319-EF604C1F2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BA55E-8822-DF58-4A5A-E57FBB1C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BCEC4-7238-274F-1964-84EBA38EA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23C9-849B-BBEC-B2C5-AD59BD05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35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F67A-FA50-1692-BAB9-7B61AC86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6B2B-A488-53C1-3492-7A340AE0C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1F17E-7F67-3AA4-3FE0-B9A485A9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AC51-68B3-7206-8C89-AD1B59669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06AAF-1FF7-DB6C-62F5-6BCA2C6D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37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0F68-E21F-F84D-BE4F-40948976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653C6-B2A7-32FF-3843-13D6E421D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A4EB2-6F0E-010A-1183-8C7BF46F7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9CCC4-4B29-D85E-10F2-76A8D62D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05408-317F-48A5-A896-581DF2E7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173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7ADE-1FF9-213B-9081-2B136987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8E5D6-484A-92DC-BF29-F27954E2E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DEB71-0828-2F85-F39A-C5F731381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768AE-F1E3-E40D-9FB0-069CB454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76EDE-2934-DB45-26F0-CDD7D22F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5AA15-D98B-1375-B54C-3BD1374B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006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F43B2-BA4A-13F9-7DDB-03BB76F6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A42DE-A95B-45CD-A653-6B78EFECC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FE178-DCAD-0E69-D294-65133A886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98815-E4DC-2B63-04F5-A77C8B051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AB5D2-7AAE-C6CE-B021-DA8D049E4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09EA-F50E-9A05-4B44-671FFD11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C74B0-B63E-A834-9470-76123D77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B3989-5306-F165-2EE5-E4FA6E03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58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88AA-09B5-7913-386E-D3EFBF68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3BA78-2A1E-FD2B-3F18-A3A53832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00501-5438-9755-1079-529CFFB8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FFF9A-BE13-C957-31B0-276802CD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26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E2682-AD0F-242E-3C5E-1B866A4D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1D27DA-1D52-0A6B-F98D-1DF68FE7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4E70B-BF4E-7CA1-6F93-33F77653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90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7DA6-11C8-19B6-8125-3C771B659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7C332-BEC6-278B-E29B-D817F94A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7DC74-A591-2F2B-7B78-74F72C6EE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D9DED-A2E5-CD76-8BD2-0722287B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ACB0-6321-33D1-4BC6-293CBA79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5F739-D74B-BE3C-8593-26DAD869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48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AE54-29F9-91CF-4B95-A0FD14713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D6398B-BDBE-3B8F-3F29-7DDE95ADB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70E2F-1F3A-00EB-4A52-010310D92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701B5-8C91-C814-F00D-0EC2AC52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CF4EA-C130-6098-133D-FC343CC4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B53FD-FF72-AFB3-83CD-AB7B9203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95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B1C071-02D1-0549-3CB0-023CBACDF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3C0B6-E418-A90B-7690-7BEA09466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E1DD-C5A0-5374-C0E3-91717FD65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52D0E-DC6B-469F-981B-F27BA45C7FA3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75872-8F0A-AE63-951E-C6B6732C1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CE6DA-7D56-F2F8-2BC4-EC4E9EED1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C9643-E724-4832-9EAD-A46C4522D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81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svg"/><Relationship Id="rId7" Type="http://schemas.openxmlformats.org/officeDocument/2006/relationships/image" Target="../media/image4.jpeg"/><Relationship Id="rId12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1.png"/><Relationship Id="rId5" Type="http://schemas.openxmlformats.org/officeDocument/2006/relationships/image" Target="../media/image16.sv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10" Type="http://schemas.openxmlformats.org/officeDocument/2006/relationships/image" Target="../media/image14.svg"/><Relationship Id="rId4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DBE4-4C58-6498-96C5-C1FACAFCE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92BDB12-4920-D2DE-2AAF-744CDF4F7557}"/>
              </a:ext>
            </a:extLst>
          </p:cNvPr>
          <p:cNvSpPr txBox="1"/>
          <p:nvPr/>
        </p:nvSpPr>
        <p:spPr>
          <a:xfrm>
            <a:off x="2891858" y="199027"/>
            <a:ext cx="135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F8B8B-B1A1-279A-F05D-03DEAD25A47B}"/>
              </a:ext>
            </a:extLst>
          </p:cNvPr>
          <p:cNvSpPr txBox="1"/>
          <p:nvPr/>
        </p:nvSpPr>
        <p:spPr>
          <a:xfrm>
            <a:off x="3125320" y="237940"/>
            <a:ext cx="135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ABSTRACT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1DE04-7D77-AF9E-9DF6-D43F2F830CB6}"/>
              </a:ext>
            </a:extLst>
          </p:cNvPr>
          <p:cNvGrpSpPr/>
          <p:nvPr/>
        </p:nvGrpSpPr>
        <p:grpSpPr>
          <a:xfrm>
            <a:off x="-152161" y="-2763244"/>
            <a:ext cx="6580847" cy="11609475"/>
            <a:chOff x="-152161" y="-2763244"/>
            <a:chExt cx="6580847" cy="1160947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21B5726-3C42-577C-A6E6-C3A587046FBD}"/>
                </a:ext>
              </a:extLst>
            </p:cNvPr>
            <p:cNvSpPr/>
            <p:nvPr/>
          </p:nvSpPr>
          <p:spPr>
            <a:xfrm rot="1939772">
              <a:off x="4484578" y="3735345"/>
              <a:ext cx="1944108" cy="4411638"/>
            </a:xfrm>
            <a:prstGeom prst="roundRect">
              <a:avLst>
                <a:gd name="adj" fmla="val 46354"/>
              </a:avLst>
            </a:prstGeom>
            <a:solidFill>
              <a:srgbClr val="A09B3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2873BFE-C560-C72D-2AFE-39FD4A9BE8BB}"/>
                </a:ext>
              </a:extLst>
            </p:cNvPr>
            <p:cNvSpPr/>
            <p:nvPr/>
          </p:nvSpPr>
          <p:spPr>
            <a:xfrm rot="1987282">
              <a:off x="-152161" y="-1699759"/>
              <a:ext cx="1997611" cy="6956207"/>
            </a:xfrm>
            <a:prstGeom prst="roundRect">
              <a:avLst>
                <a:gd name="adj" fmla="val 46354"/>
              </a:avLst>
            </a:prstGeom>
            <a:solidFill>
              <a:srgbClr val="EDAD4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1C97FA-4BA6-65D2-E73C-8BF8FA5135B1}"/>
                </a:ext>
              </a:extLst>
            </p:cNvPr>
            <p:cNvSpPr/>
            <p:nvPr/>
          </p:nvSpPr>
          <p:spPr>
            <a:xfrm rot="1987282">
              <a:off x="1839636" y="-2763244"/>
              <a:ext cx="3769112" cy="11609475"/>
            </a:xfrm>
            <a:custGeom>
              <a:avLst/>
              <a:gdLst>
                <a:gd name="connsiteX0" fmla="*/ 770295 w 3769112"/>
                <a:gd name="connsiteY0" fmla="*/ 298383 h 11609475"/>
                <a:gd name="connsiteX1" fmla="*/ 1747134 w 3769112"/>
                <a:gd name="connsiteY1" fmla="*/ 0 h 11609475"/>
                <a:gd name="connsiteX2" fmla="*/ 2021978 w 3769112"/>
                <a:gd name="connsiteY2" fmla="*/ 0 h 11609475"/>
                <a:gd name="connsiteX3" fmla="*/ 3558242 w 3769112"/>
                <a:gd name="connsiteY3" fmla="*/ 914347 h 11609475"/>
                <a:gd name="connsiteX4" fmla="*/ 3613278 w 3769112"/>
                <a:gd name="connsiteY4" fmla="*/ 1028594 h 11609475"/>
                <a:gd name="connsiteX5" fmla="*/ 3591937 w 3769112"/>
                <a:gd name="connsiteY5" fmla="*/ 1369139 h 11609475"/>
                <a:gd name="connsiteX6" fmla="*/ 3751187 w 3769112"/>
                <a:gd name="connsiteY6" fmla="*/ 1833893 h 11609475"/>
                <a:gd name="connsiteX7" fmla="*/ 3769112 w 3769112"/>
                <a:gd name="connsiteY7" fmla="*/ 1850674 h 11609475"/>
                <a:gd name="connsiteX8" fmla="*/ 3769112 w 3769112"/>
                <a:gd name="connsiteY8" fmla="*/ 9862341 h 11609475"/>
                <a:gd name="connsiteX9" fmla="*/ 2021978 w 3769112"/>
                <a:gd name="connsiteY9" fmla="*/ 11609475 h 11609475"/>
                <a:gd name="connsiteX10" fmla="*/ 1747134 w 3769112"/>
                <a:gd name="connsiteY10" fmla="*/ 11609475 h 11609475"/>
                <a:gd name="connsiteX11" fmla="*/ 0 w 3769112"/>
                <a:gd name="connsiteY11" fmla="*/ 9862341 h 11609475"/>
                <a:gd name="connsiteX12" fmla="*/ 0 w 3769112"/>
                <a:gd name="connsiteY12" fmla="*/ 1747134 h 11609475"/>
                <a:gd name="connsiteX13" fmla="*/ 770295 w 3769112"/>
                <a:gd name="connsiteY13" fmla="*/ 298383 h 1160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69112" h="11609475">
                  <a:moveTo>
                    <a:pt x="770295" y="298383"/>
                  </a:moveTo>
                  <a:cubicBezTo>
                    <a:pt x="1049139" y="110000"/>
                    <a:pt x="1385291" y="0"/>
                    <a:pt x="1747134" y="0"/>
                  </a:cubicBezTo>
                  <a:lnTo>
                    <a:pt x="2021978" y="0"/>
                  </a:lnTo>
                  <a:cubicBezTo>
                    <a:pt x="2685357" y="0"/>
                    <a:pt x="3262384" y="369721"/>
                    <a:pt x="3558242" y="914347"/>
                  </a:cubicBezTo>
                  <a:lnTo>
                    <a:pt x="3613278" y="1028594"/>
                  </a:lnTo>
                  <a:lnTo>
                    <a:pt x="3591937" y="1369139"/>
                  </a:lnTo>
                  <a:cubicBezTo>
                    <a:pt x="3580851" y="1546045"/>
                    <a:pt x="3642520" y="1710697"/>
                    <a:pt x="3751187" y="1833893"/>
                  </a:cubicBezTo>
                  <a:lnTo>
                    <a:pt x="3769112" y="1850674"/>
                  </a:lnTo>
                  <a:lnTo>
                    <a:pt x="3769112" y="9862341"/>
                  </a:lnTo>
                  <a:cubicBezTo>
                    <a:pt x="3769112" y="10827256"/>
                    <a:pt x="2986893" y="11609475"/>
                    <a:pt x="2021978" y="11609475"/>
                  </a:cubicBezTo>
                  <a:lnTo>
                    <a:pt x="1747134" y="11609475"/>
                  </a:lnTo>
                  <a:cubicBezTo>
                    <a:pt x="782219" y="11609475"/>
                    <a:pt x="0" y="10827256"/>
                    <a:pt x="0" y="9862341"/>
                  </a:cubicBezTo>
                  <a:lnTo>
                    <a:pt x="0" y="1747134"/>
                  </a:lnTo>
                  <a:cubicBezTo>
                    <a:pt x="0" y="1144062"/>
                    <a:pt x="305554" y="612356"/>
                    <a:pt x="770295" y="298383"/>
                  </a:cubicBezTo>
                  <a:close/>
                </a:path>
              </a:pathLst>
            </a:custGeom>
            <a:solidFill>
              <a:srgbClr val="A3A64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7724B5-CBE0-9AF4-4770-7B2F7799A721}"/>
              </a:ext>
            </a:extLst>
          </p:cNvPr>
          <p:cNvGrpSpPr/>
          <p:nvPr/>
        </p:nvGrpSpPr>
        <p:grpSpPr>
          <a:xfrm>
            <a:off x="8669218" y="-3628296"/>
            <a:ext cx="3781099" cy="8684282"/>
            <a:chOff x="8772423" y="-3506407"/>
            <a:chExt cx="3781099" cy="8684282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" contrast="-29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A087608-5883-1C1C-7076-F27C73F40843}"/>
                </a:ext>
              </a:extLst>
            </p:cNvPr>
            <p:cNvSpPr/>
            <p:nvPr/>
          </p:nvSpPr>
          <p:spPr>
            <a:xfrm rot="2129637">
              <a:off x="9277973" y="-2748734"/>
              <a:ext cx="1347526" cy="68629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835CBB-4AD9-F5BA-0D6C-8479988E149B}"/>
                </a:ext>
              </a:extLst>
            </p:cNvPr>
            <p:cNvSpPr/>
            <p:nvPr/>
          </p:nvSpPr>
          <p:spPr>
            <a:xfrm rot="2138266">
              <a:off x="11098802" y="-1743123"/>
              <a:ext cx="958687" cy="4488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2C9E2D8-654C-9A01-CC63-882DE96F3C46}"/>
                </a:ext>
              </a:extLst>
            </p:cNvPr>
            <p:cNvSpPr/>
            <p:nvPr/>
          </p:nvSpPr>
          <p:spPr>
            <a:xfrm rot="2105640">
              <a:off x="11151673" y="-629445"/>
              <a:ext cx="1231191" cy="58073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03DF0E6-8F71-5626-2D3A-88EF1213B76D}"/>
                </a:ext>
              </a:extLst>
            </p:cNvPr>
            <p:cNvSpPr/>
            <p:nvPr/>
          </p:nvSpPr>
          <p:spPr>
            <a:xfrm rot="2168584">
              <a:off x="9319653" y="2222894"/>
              <a:ext cx="1002059" cy="154821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2C08F0A-8053-4204-9AFE-E279AE52F90E}"/>
                </a:ext>
              </a:extLst>
            </p:cNvPr>
            <p:cNvSpPr/>
            <p:nvPr/>
          </p:nvSpPr>
          <p:spPr>
            <a:xfrm rot="2143057">
              <a:off x="8772423" y="-3506407"/>
              <a:ext cx="1199955" cy="52729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FB5453-D01C-8B54-5CFF-081B37DE877B}"/>
                </a:ext>
              </a:extLst>
            </p:cNvPr>
            <p:cNvSpPr/>
            <p:nvPr/>
          </p:nvSpPr>
          <p:spPr>
            <a:xfrm rot="7395536">
              <a:off x="11455137" y="3209446"/>
              <a:ext cx="1379035" cy="8177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F17F972-B585-FF8D-0A7C-FB5E9523BF5A}"/>
              </a:ext>
            </a:extLst>
          </p:cNvPr>
          <p:cNvSpPr/>
          <p:nvPr/>
        </p:nvSpPr>
        <p:spPr>
          <a:xfrm>
            <a:off x="776566" y="1031145"/>
            <a:ext cx="6597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blipFill>
                  <a:blip r:embed="rId4"/>
                  <a:stretch>
                    <a:fillRect/>
                  </a:stretch>
                </a:blipFill>
                <a:effectLst>
                  <a:outerShdw dist="38100" dir="2700000" algn="tl" rotWithShape="0">
                    <a:schemeClr val="accent2"/>
                  </a:outerShdw>
                </a:effectLst>
              </a:rPr>
              <a:t>HALDIA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blipFill>
                  <a:blip r:embed="rId4"/>
                  <a:stretch>
                    <a:fillRect/>
                  </a:stretch>
                </a:blipFill>
                <a:effectLst>
                  <a:outerShdw dist="38100" dir="2700000" algn="tl" rotWithShape="0">
                    <a:schemeClr val="accent2"/>
                  </a:outerShdw>
                </a:effectLst>
              </a:rPr>
              <a:t>INSTITUTE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blipFill>
                  <a:blip r:embed="rId4"/>
                  <a:stretch>
                    <a:fillRect/>
                  </a:stretch>
                </a:blipFill>
                <a:effectLst>
                  <a:outerShdw dist="38100" dir="2700000" algn="tl" rotWithShape="0">
                    <a:schemeClr val="accent2"/>
                  </a:outerShdw>
                </a:effectLst>
              </a:rPr>
              <a:t>OF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642124-F04A-6874-960D-0F9348D1EEC6}"/>
              </a:ext>
            </a:extLst>
          </p:cNvPr>
          <p:cNvSpPr/>
          <p:nvPr/>
        </p:nvSpPr>
        <p:spPr>
          <a:xfrm>
            <a:off x="7150559" y="1031145"/>
            <a:ext cx="12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blipFill>
                  <a:blip r:embed="rId4"/>
                  <a:stretch>
                    <a:fillRect/>
                  </a:stretch>
                </a:blipFill>
                <a:effectLst>
                  <a:outerShdw dist="38100" dir="2700000" algn="tl" rotWithShape="0">
                    <a:schemeClr val="accent2"/>
                  </a:outerShdw>
                </a:effectLst>
              </a:rPr>
              <a:t>TEC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BABFE8-7A28-3984-91B0-2D95B67715AE}"/>
              </a:ext>
            </a:extLst>
          </p:cNvPr>
          <p:cNvSpPr/>
          <p:nvPr/>
        </p:nvSpPr>
        <p:spPr>
          <a:xfrm>
            <a:off x="8209234" y="1031145"/>
            <a:ext cx="3086230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HNOLOGY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A883EA-E5B2-5E79-D4D5-F2EB9832D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7" t="-1" r="62568" b="1"/>
          <a:stretch/>
        </p:blipFill>
        <p:spPr>
          <a:xfrm>
            <a:off x="5292620" y="-153680"/>
            <a:ext cx="1496288" cy="15252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42306C-D9CE-6869-09E1-F14BBA313826}"/>
              </a:ext>
            </a:extLst>
          </p:cNvPr>
          <p:cNvSpPr txBox="1"/>
          <p:nvPr/>
        </p:nvSpPr>
        <p:spPr>
          <a:xfrm>
            <a:off x="1377351" y="1827090"/>
            <a:ext cx="9175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blipFill>
                  <a:blip r:embed="rId4"/>
                  <a:stretch>
                    <a:fillRect/>
                  </a:stretch>
                </a:blipFill>
              </a:rPr>
              <a:t>DEPARTMENT OF COMPUTER SCIENCE </a:t>
            </a:r>
            <a:r>
              <a:rPr lang="en-IN" sz="3200" b="1" dirty="0">
                <a:solidFill>
                  <a:schemeClr val="bg1"/>
                </a:solidFill>
                <a:effectLst>
                  <a:outerShdw blurRad="76200" dist="76200" dir="16200000" rotWithShape="0">
                    <a:prstClr val="black">
                      <a:alpha val="40000"/>
                    </a:prstClr>
                  </a:outerShdw>
                </a:effectLst>
              </a:rPr>
              <a:t>ENGINEERING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ADFCFC-4B26-DB6B-6840-2BBBEB25D951}"/>
              </a:ext>
            </a:extLst>
          </p:cNvPr>
          <p:cNvGrpSpPr/>
          <p:nvPr/>
        </p:nvGrpSpPr>
        <p:grpSpPr>
          <a:xfrm>
            <a:off x="1995515" y="2639483"/>
            <a:ext cx="7172767" cy="4073246"/>
            <a:chOff x="1995515" y="2639483"/>
            <a:chExt cx="7172767" cy="40732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E6F489-12BB-00DB-12DE-F718176708FE}"/>
                </a:ext>
              </a:extLst>
            </p:cNvPr>
            <p:cNvSpPr txBox="1"/>
            <p:nvPr/>
          </p:nvSpPr>
          <p:spPr>
            <a:xfrm>
              <a:off x="3570364" y="2639483"/>
              <a:ext cx="4196983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30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PRESENTATION ON</a:t>
              </a:r>
              <a:endParaRPr lang="en-IN" sz="2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A67918-D62A-CFF2-793A-FB77CA77B05A}"/>
                </a:ext>
              </a:extLst>
            </p:cNvPr>
            <p:cNvSpPr txBox="1"/>
            <p:nvPr/>
          </p:nvSpPr>
          <p:spPr>
            <a:xfrm>
              <a:off x="1995515" y="3082931"/>
              <a:ext cx="60304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200" b="1" dirty="0">
                  <a:blipFill>
                    <a:blip r:embed="rId4"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CROP YIELD PREDICTION USING MACHI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4C1B30-7B65-62C8-2C63-D06209581DAA}"/>
                </a:ext>
              </a:extLst>
            </p:cNvPr>
            <p:cNvSpPr txBox="1"/>
            <p:nvPr/>
          </p:nvSpPr>
          <p:spPr>
            <a:xfrm>
              <a:off x="4322769" y="3676164"/>
              <a:ext cx="3281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>
                  <a:latin typeface="Lucida Calligraphy" panose="03010101010101010101" pitchFamily="66" charset="0"/>
                </a:rPr>
                <a:t>Under the Guidance of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DA6671-1E6A-24B4-0364-FF9B25212A34}"/>
                </a:ext>
              </a:extLst>
            </p:cNvPr>
            <p:cNvSpPr txBox="1"/>
            <p:nvPr/>
          </p:nvSpPr>
          <p:spPr>
            <a:xfrm>
              <a:off x="4629273" y="4116785"/>
              <a:ext cx="31245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ARINDAM GIRI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2DFA9F-4AB7-24EB-7D36-18F0A555777F}"/>
                </a:ext>
              </a:extLst>
            </p:cNvPr>
            <p:cNvSpPr txBox="1"/>
            <p:nvPr/>
          </p:nvSpPr>
          <p:spPr>
            <a:xfrm>
              <a:off x="3442068" y="4516895"/>
              <a:ext cx="5307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ASSOCIATE PROFESSOR, DEPARTMENT OF CSE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9B1285-F2C7-8811-1C7F-A56E2F548D8D}"/>
                </a:ext>
              </a:extLst>
            </p:cNvPr>
            <p:cNvSpPr txBox="1"/>
            <p:nvPr/>
          </p:nvSpPr>
          <p:spPr>
            <a:xfrm>
              <a:off x="4769769" y="5041043"/>
              <a:ext cx="1715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Presented By: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F40B55-6A69-1B2D-AEC6-587EF9203BEA}"/>
                </a:ext>
              </a:extLst>
            </p:cNvPr>
            <p:cNvSpPr txBox="1"/>
            <p:nvPr/>
          </p:nvSpPr>
          <p:spPr>
            <a:xfrm>
              <a:off x="6645636" y="6127954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SWARNADEEP SAHANI</a:t>
              </a:r>
            </a:p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21/CSE/182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DDD295-CDA5-5338-70FE-ACB546041AE6}"/>
                </a:ext>
              </a:extLst>
            </p:cNvPr>
            <p:cNvSpPr txBox="1"/>
            <p:nvPr/>
          </p:nvSpPr>
          <p:spPr>
            <a:xfrm>
              <a:off x="2352802" y="5440025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SAGARIKA PRADHAN</a:t>
              </a:r>
            </a:p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21/CSE/129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3680AD-3E10-5CC6-CAAC-E720E0C7D407}"/>
                </a:ext>
              </a:extLst>
            </p:cNvPr>
            <p:cNvSpPr txBox="1"/>
            <p:nvPr/>
          </p:nvSpPr>
          <p:spPr>
            <a:xfrm>
              <a:off x="6529418" y="5440025"/>
              <a:ext cx="26388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SHREYA CHAKRABORTY</a:t>
              </a:r>
            </a:p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21/CSE/151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C32F0A-B3AB-57B7-C7AC-9094B31123C1}"/>
                </a:ext>
              </a:extLst>
            </p:cNvPr>
            <p:cNvSpPr txBox="1"/>
            <p:nvPr/>
          </p:nvSpPr>
          <p:spPr>
            <a:xfrm>
              <a:off x="2535544" y="6127954"/>
              <a:ext cx="19223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SUDHANSHU RAJ</a:t>
              </a:r>
            </a:p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21/CSE/170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B975816-DAD4-69C9-81AA-FF03C562385F}"/>
              </a:ext>
            </a:extLst>
          </p:cNvPr>
          <p:cNvSpPr txBox="1"/>
          <p:nvPr/>
        </p:nvSpPr>
        <p:spPr>
          <a:xfrm>
            <a:off x="4257675" y="3067169"/>
            <a:ext cx="881253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n w="6600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 LEA</a:t>
            </a:r>
            <a:r>
              <a:rPr lang="en-US" sz="2200" b="1" dirty="0">
                <a:ln w="6600">
                  <a:solidFill>
                    <a:schemeClr val="bg2">
                      <a:lumMod val="9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RN</a:t>
            </a:r>
            <a:r>
              <a:rPr lang="en-US" sz="2200" b="1" dirty="0">
                <a:ln w="6600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endParaRPr lang="en-US" sz="2200" b="1" cap="none" spc="0" dirty="0">
              <a:ln w="6600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2A89C-95D0-3BAB-FF44-107B872B4CBF}"/>
              </a:ext>
            </a:extLst>
          </p:cNvPr>
          <p:cNvSpPr txBox="1"/>
          <p:nvPr/>
        </p:nvSpPr>
        <p:spPr>
          <a:xfrm>
            <a:off x="6628462" y="7647200"/>
            <a:ext cx="9986381" cy="9756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Snap ITC" panose="04040A07060A02020202" pitchFamily="82" charset="0"/>
              <a:buChar char="0"/>
            </a:pPr>
            <a:r>
              <a:rPr lang="en-IN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Predict Crop Yield</a:t>
            </a:r>
          </a:p>
          <a:p>
            <a:pPr marL="457200" indent="-457200">
              <a:buFont typeface="Snap ITC" panose="04040A07060A02020202" pitchFamily="82" charset="0"/>
              <a:buChar char="0"/>
            </a:pPr>
            <a:endParaRPr lang="en-IN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Snap ITC" panose="04040A07060A02020202" pitchFamily="82" charset="0"/>
              <a:buChar char="0"/>
            </a:pPr>
            <a:r>
              <a:rPr lang="en-IN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Utilize Data</a:t>
            </a:r>
          </a:p>
          <a:p>
            <a:pPr marL="457200" indent="-457200">
              <a:buFont typeface="Snap ITC" panose="04040A07060A02020202" pitchFamily="82" charset="0"/>
              <a:buChar char="0"/>
            </a:pPr>
            <a:endParaRPr lang="en-IN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Snap ITC" panose="04040A07060A02020202" pitchFamily="82" charset="0"/>
              <a:buChar char="0"/>
            </a:pPr>
            <a:r>
              <a:rPr lang="en-IN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ML Models</a:t>
            </a:r>
          </a:p>
          <a:p>
            <a:pPr marL="457200" indent="-457200">
              <a:buFont typeface="Snap ITC" panose="04040A07060A02020202" pitchFamily="82" charset="0"/>
              <a:buChar char="0"/>
            </a:pPr>
            <a:endParaRPr lang="en-IN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Snap ITC" panose="04040A07060A02020202" pitchFamily="82" charset="0"/>
              <a:buChar char="0"/>
            </a:pPr>
            <a:r>
              <a:rPr lang="en-IN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Improve Productivity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39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4000">
        <p159:morph option="byObject"/>
      </p:transition>
    </mc:Choice>
    <mc:Fallback xmlns=""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0650C-2F51-722E-3396-5B5DC921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74FFD45-0FC7-6160-93A2-961D14398D7B}"/>
              </a:ext>
            </a:extLst>
          </p:cNvPr>
          <p:cNvSpPr txBox="1"/>
          <p:nvPr/>
        </p:nvSpPr>
        <p:spPr>
          <a:xfrm>
            <a:off x="1814828" y="213856"/>
            <a:ext cx="265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075F90-186F-3A32-2197-FB312BB6F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0314" y="0"/>
            <a:ext cx="23659053" cy="6893009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4E935-3FE2-08CA-1994-C7CF9108D4D6}"/>
              </a:ext>
            </a:extLst>
          </p:cNvPr>
          <p:cNvSpPr/>
          <p:nvPr/>
        </p:nvSpPr>
        <p:spPr>
          <a:xfrm>
            <a:off x="-8334" y="56922"/>
            <a:ext cx="12192000" cy="682432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211753-4B41-F048-A672-C56FB29A3F51}"/>
              </a:ext>
            </a:extLst>
          </p:cNvPr>
          <p:cNvGrpSpPr/>
          <p:nvPr/>
        </p:nvGrpSpPr>
        <p:grpSpPr>
          <a:xfrm rot="14164167">
            <a:off x="-1717791" y="-452804"/>
            <a:ext cx="7939773" cy="7845370"/>
            <a:chOff x="-1688986" y="-394948"/>
            <a:chExt cx="7939773" cy="78453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01994E1-6C1D-F8E4-4CCA-D7846C273D63}"/>
                </a:ext>
              </a:extLst>
            </p:cNvPr>
            <p:cNvSpPr/>
            <p:nvPr/>
          </p:nvSpPr>
          <p:spPr>
            <a:xfrm>
              <a:off x="505506" y="1649185"/>
              <a:ext cx="3237820" cy="3151415"/>
            </a:xfrm>
            <a:prstGeom prst="ellipse">
              <a:avLst/>
            </a:prstGeom>
            <a:gradFill flip="none" rotWithShape="1">
              <a:gsLst>
                <a:gs pos="0">
                  <a:srgbClr val="C98457"/>
                </a:gs>
                <a:gs pos="99000">
                  <a:srgbClr val="D8B977"/>
                </a:gs>
                <a:gs pos="100000">
                  <a:srgbClr val="D8B97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B196DFA-6D79-126E-FF6D-002D62CB8E6C}"/>
                </a:ext>
              </a:extLst>
            </p:cNvPr>
            <p:cNvSpPr/>
            <p:nvPr/>
          </p:nvSpPr>
          <p:spPr>
            <a:xfrm>
              <a:off x="-1688986" y="-394948"/>
              <a:ext cx="7626803" cy="764789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D8B977"/>
                  </a:gs>
                  <a:gs pos="100000">
                    <a:srgbClr val="D49A5A"/>
                  </a:gs>
                  <a:gs pos="76000">
                    <a:srgbClr val="D49A5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08C8AAB-5DBF-9979-F695-3AC37A18CF27}"/>
                </a:ext>
              </a:extLst>
            </p:cNvPr>
            <p:cNvSpPr/>
            <p:nvPr/>
          </p:nvSpPr>
          <p:spPr>
            <a:xfrm>
              <a:off x="4214812" y="142874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496A25-2035-BCE6-9FC6-B9EDEAA44B95}"/>
                </a:ext>
              </a:extLst>
            </p:cNvPr>
            <p:cNvSpPr/>
            <p:nvPr/>
          </p:nvSpPr>
          <p:spPr>
            <a:xfrm>
              <a:off x="5429854" y="1436352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B0D29F4-B21B-E3B3-28A8-449699568208}"/>
                </a:ext>
              </a:extLst>
            </p:cNvPr>
            <p:cNvSpPr/>
            <p:nvPr/>
          </p:nvSpPr>
          <p:spPr>
            <a:xfrm>
              <a:off x="5850737" y="2847130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82483C1-A701-A623-BB5E-AE352F95CC20}"/>
                </a:ext>
              </a:extLst>
            </p:cNvPr>
            <p:cNvSpPr/>
            <p:nvPr/>
          </p:nvSpPr>
          <p:spPr>
            <a:xfrm>
              <a:off x="5689974" y="4595773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31AC26-BC4E-DD67-E28D-FFC934595C9F}"/>
                </a:ext>
              </a:extLst>
            </p:cNvPr>
            <p:cNvSpPr/>
            <p:nvPr/>
          </p:nvSpPr>
          <p:spPr>
            <a:xfrm>
              <a:off x="4787220" y="5946640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AD485D-76E2-B4E5-1586-F4F2E2EC5979}"/>
                </a:ext>
              </a:extLst>
            </p:cNvPr>
            <p:cNvSpPr/>
            <p:nvPr/>
          </p:nvSpPr>
          <p:spPr>
            <a:xfrm>
              <a:off x="3314700" y="674242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AE144D-7781-B7E0-36E1-794D293545EF}"/>
                </a:ext>
              </a:extLst>
            </p:cNvPr>
            <p:cNvSpPr/>
            <p:nvPr/>
          </p:nvSpPr>
          <p:spPr>
            <a:xfrm>
              <a:off x="1666877" y="7021797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3AC2A0-DC3A-7F06-CB36-2DF81A2882E0}"/>
              </a:ext>
            </a:extLst>
          </p:cNvPr>
          <p:cNvSpPr txBox="1"/>
          <p:nvPr/>
        </p:nvSpPr>
        <p:spPr>
          <a:xfrm>
            <a:off x="-2769545" y="3254725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B37DF8-DB2B-B8FB-D7FE-4B6F54D1E20F}"/>
              </a:ext>
            </a:extLst>
          </p:cNvPr>
          <p:cNvSpPr txBox="1"/>
          <p:nvPr/>
        </p:nvSpPr>
        <p:spPr>
          <a:xfrm>
            <a:off x="-2456602" y="1538889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59D9B-9CA2-8D89-0FF7-D56FD082444A}"/>
              </a:ext>
            </a:extLst>
          </p:cNvPr>
          <p:cNvSpPr txBox="1"/>
          <p:nvPr/>
        </p:nvSpPr>
        <p:spPr>
          <a:xfrm>
            <a:off x="-1394936" y="282269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B7170-DDF5-F79F-9784-7A89D9B82933}"/>
              </a:ext>
            </a:extLst>
          </p:cNvPr>
          <p:cNvSpPr txBox="1"/>
          <p:nvPr/>
        </p:nvSpPr>
        <p:spPr>
          <a:xfrm>
            <a:off x="56453" y="-400110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D619AD-7089-2F6A-AD0C-FD8EEC2E1D7C}"/>
              </a:ext>
            </a:extLst>
          </p:cNvPr>
          <p:cNvSpPr txBox="1"/>
          <p:nvPr/>
        </p:nvSpPr>
        <p:spPr>
          <a:xfrm>
            <a:off x="1698828" y="-374600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531811-70F1-9A81-9ACF-AB11F80A57B2}"/>
              </a:ext>
            </a:extLst>
          </p:cNvPr>
          <p:cNvSpPr txBox="1"/>
          <p:nvPr/>
        </p:nvSpPr>
        <p:spPr>
          <a:xfrm>
            <a:off x="2655629" y="321829"/>
            <a:ext cx="161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5E0C5B-0091-3527-CC7D-4ED0C3BF785C}"/>
              </a:ext>
            </a:extLst>
          </p:cNvPr>
          <p:cNvSpPr txBox="1"/>
          <p:nvPr/>
        </p:nvSpPr>
        <p:spPr>
          <a:xfrm>
            <a:off x="4000673" y="1543548"/>
            <a:ext cx="144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Conclusion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4229C4-7AC2-C6E6-ADEE-1DAD089BD108}"/>
              </a:ext>
            </a:extLst>
          </p:cNvPr>
          <p:cNvGrpSpPr/>
          <p:nvPr/>
        </p:nvGrpSpPr>
        <p:grpSpPr>
          <a:xfrm>
            <a:off x="7057222" y="1289315"/>
            <a:ext cx="4670822" cy="4422576"/>
            <a:chOff x="793790" y="2281238"/>
            <a:chExt cx="4670822" cy="4422576"/>
          </a:xfrm>
        </p:grpSpPr>
        <p:pic>
          <p:nvPicPr>
            <p:cNvPr id="14" name="Image 0" descr="preencoded.png">
              <a:extLst>
                <a:ext uri="{FF2B5EF4-FFF2-40B4-BE49-F238E27FC236}">
                  <a16:creationId xmlns:a16="http://schemas.microsoft.com/office/drawing/2014/main" id="{0BFF7128-F668-929B-DACC-4BB5097A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90" y="2281238"/>
              <a:ext cx="737116" cy="884515"/>
            </a:xfrm>
            <a:prstGeom prst="rect">
              <a:avLst/>
            </a:prstGeom>
          </p:spPr>
        </p:pic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3ECF1EEC-DB43-CED1-B824-ED681E9295CA}"/>
                </a:ext>
              </a:extLst>
            </p:cNvPr>
            <p:cNvSpPr/>
            <p:nvPr/>
          </p:nvSpPr>
          <p:spPr>
            <a:xfrm>
              <a:off x="1752005" y="2428637"/>
              <a:ext cx="2523292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5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Real-time Decision Making</a:t>
              </a:r>
              <a:endParaRPr lang="en-US" sz="1450" dirty="0">
                <a:solidFill>
                  <a:schemeClr val="bg1"/>
                </a:solidFill>
              </a:endParaRPr>
            </a:p>
          </p:txBody>
        </p:sp>
        <p:pic>
          <p:nvPicPr>
            <p:cNvPr id="16" name="Image 1" descr="preencoded.png">
              <a:extLst>
                <a:ext uri="{FF2B5EF4-FFF2-40B4-BE49-F238E27FC236}">
                  <a16:creationId xmlns:a16="http://schemas.microsoft.com/office/drawing/2014/main" id="{A74747D6-1049-5050-D66A-DFCE0C5DD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3165753"/>
              <a:ext cx="737116" cy="884515"/>
            </a:xfrm>
            <a:prstGeom prst="rect">
              <a:avLst/>
            </a:prstGeom>
          </p:spPr>
        </p:pic>
        <p:sp>
          <p:nvSpPr>
            <p:cNvPr id="25" name="Text 2">
              <a:extLst>
                <a:ext uri="{FF2B5EF4-FFF2-40B4-BE49-F238E27FC236}">
                  <a16:creationId xmlns:a16="http://schemas.microsoft.com/office/drawing/2014/main" id="{7FF72E1B-0CEA-9F4F-D735-DAE16401C8C2}"/>
                </a:ext>
              </a:extLst>
            </p:cNvPr>
            <p:cNvSpPr/>
            <p:nvPr/>
          </p:nvSpPr>
          <p:spPr>
            <a:xfrm>
              <a:off x="1752005" y="3313152"/>
              <a:ext cx="1842968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5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IoT + Sensors</a:t>
              </a:r>
              <a:endParaRPr lang="en-US" sz="1450" dirty="0">
                <a:solidFill>
                  <a:schemeClr val="bg1"/>
                </a:solidFill>
              </a:endParaRPr>
            </a:p>
          </p:txBody>
        </p:sp>
        <p:pic>
          <p:nvPicPr>
            <p:cNvPr id="26" name="Image 2" descr="preencoded.png">
              <a:extLst>
                <a:ext uri="{FF2B5EF4-FFF2-40B4-BE49-F238E27FC236}">
                  <a16:creationId xmlns:a16="http://schemas.microsoft.com/office/drawing/2014/main" id="{09CD86D2-F3C5-EE40-93F5-DF156DC5B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4050268"/>
              <a:ext cx="737116" cy="884515"/>
            </a:xfrm>
            <a:prstGeom prst="rect">
              <a:avLst/>
            </a:prstGeom>
          </p:spPr>
        </p:pic>
        <p:sp>
          <p:nvSpPr>
            <p:cNvPr id="27" name="Text 4">
              <a:extLst>
                <a:ext uri="{FF2B5EF4-FFF2-40B4-BE49-F238E27FC236}">
                  <a16:creationId xmlns:a16="http://schemas.microsoft.com/office/drawing/2014/main" id="{7FD026A1-EC10-BA54-181A-659564F855DB}"/>
                </a:ext>
              </a:extLst>
            </p:cNvPr>
            <p:cNvSpPr/>
            <p:nvPr/>
          </p:nvSpPr>
          <p:spPr>
            <a:xfrm>
              <a:off x="1752005" y="4197668"/>
              <a:ext cx="2127409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5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User friendly interface</a:t>
              </a:r>
              <a:endParaRPr lang="en-US" sz="1450" dirty="0">
                <a:solidFill>
                  <a:schemeClr val="bg1"/>
                </a:solidFill>
              </a:endParaRPr>
            </a:p>
          </p:txBody>
        </p:sp>
        <p:pic>
          <p:nvPicPr>
            <p:cNvPr id="28" name="Image 3" descr="preencoded.png">
              <a:extLst>
                <a:ext uri="{FF2B5EF4-FFF2-40B4-BE49-F238E27FC236}">
                  <a16:creationId xmlns:a16="http://schemas.microsoft.com/office/drawing/2014/main" id="{593B9225-5582-FF6A-1925-717FC282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90" y="4934783"/>
              <a:ext cx="737116" cy="884515"/>
            </a:xfrm>
            <a:prstGeom prst="rect">
              <a:avLst/>
            </a:prstGeom>
          </p:spPr>
        </p:pic>
        <p:sp>
          <p:nvSpPr>
            <p:cNvPr id="29" name="Text 6">
              <a:extLst>
                <a:ext uri="{FF2B5EF4-FFF2-40B4-BE49-F238E27FC236}">
                  <a16:creationId xmlns:a16="http://schemas.microsoft.com/office/drawing/2014/main" id="{9CC755AC-B1BE-643E-56A3-7C8BC3630BA0}"/>
                </a:ext>
              </a:extLst>
            </p:cNvPr>
            <p:cNvSpPr/>
            <p:nvPr/>
          </p:nvSpPr>
          <p:spPr>
            <a:xfrm>
              <a:off x="1752005" y="5082183"/>
              <a:ext cx="2561630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5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Climate Change Adaptation</a:t>
              </a:r>
              <a:endParaRPr lang="en-US" sz="1450" dirty="0">
                <a:solidFill>
                  <a:schemeClr val="bg1"/>
                </a:solidFill>
              </a:endParaRPr>
            </a:p>
          </p:txBody>
        </p:sp>
        <p:pic>
          <p:nvPicPr>
            <p:cNvPr id="30" name="Image 4" descr="preencoded.png">
              <a:extLst>
                <a:ext uri="{FF2B5EF4-FFF2-40B4-BE49-F238E27FC236}">
                  <a16:creationId xmlns:a16="http://schemas.microsoft.com/office/drawing/2014/main" id="{BE0FFE48-7DD7-7F28-FC85-8829952A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790" y="5819299"/>
              <a:ext cx="737116" cy="884515"/>
            </a:xfrm>
            <a:prstGeom prst="rect">
              <a:avLst/>
            </a:prstGeom>
          </p:spPr>
        </p:pic>
        <p:sp>
          <p:nvSpPr>
            <p:cNvPr id="31" name="Text 8">
              <a:extLst>
                <a:ext uri="{FF2B5EF4-FFF2-40B4-BE49-F238E27FC236}">
                  <a16:creationId xmlns:a16="http://schemas.microsoft.com/office/drawing/2014/main" id="{5B8CDCB1-D894-D46A-4774-E790E3C8EDD1}"/>
                </a:ext>
              </a:extLst>
            </p:cNvPr>
            <p:cNvSpPr/>
            <p:nvPr/>
          </p:nvSpPr>
          <p:spPr>
            <a:xfrm>
              <a:off x="1752005" y="5966698"/>
              <a:ext cx="3712607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5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Disaster Management &amp; Risk Mitigation</a:t>
              </a:r>
              <a:endParaRPr lang="en-US" sz="14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087525A-7CB6-3450-9E50-8291B850335F}"/>
              </a:ext>
            </a:extLst>
          </p:cNvPr>
          <p:cNvSpPr txBox="1"/>
          <p:nvPr/>
        </p:nvSpPr>
        <p:spPr>
          <a:xfrm>
            <a:off x="902223" y="3554321"/>
            <a:ext cx="3349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2C7517-6F4E-E850-5EC1-D79E582A4A04}"/>
              </a:ext>
            </a:extLst>
          </p:cNvPr>
          <p:cNvSpPr txBox="1"/>
          <p:nvPr/>
        </p:nvSpPr>
        <p:spPr>
          <a:xfrm>
            <a:off x="6862010" y="8580425"/>
            <a:ext cx="47805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Machine learning improves agricultural yield prediction.</a:t>
            </a: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</a:endParaRP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Enhance productivity and helps in optimizing resources by providing accurate predictions.</a:t>
            </a: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</a:endParaRP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Future integration of real-time data and IoT can further transform farming decisions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4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BEB71-30D8-FD93-D743-14EA3585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892F8C4-A6C5-1DD2-AFA3-A0F31AE2F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11728" y="-33804"/>
            <a:ext cx="23659053" cy="6905200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5E1766-28DF-B6EE-6107-F18556A9B09D}"/>
              </a:ext>
            </a:extLst>
          </p:cNvPr>
          <p:cNvSpPr/>
          <p:nvPr/>
        </p:nvSpPr>
        <p:spPr>
          <a:xfrm>
            <a:off x="-27322" y="20281"/>
            <a:ext cx="12192000" cy="682432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BB81BF-5E30-8360-1C06-913B9407B6BB}"/>
              </a:ext>
            </a:extLst>
          </p:cNvPr>
          <p:cNvGrpSpPr/>
          <p:nvPr/>
        </p:nvGrpSpPr>
        <p:grpSpPr>
          <a:xfrm rot="12786024">
            <a:off x="-1764654" y="-466731"/>
            <a:ext cx="7939773" cy="8016993"/>
            <a:chOff x="-1688986" y="-394948"/>
            <a:chExt cx="7939773" cy="78453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B88F514-13A6-38E0-A841-B8EE91C70BC8}"/>
                </a:ext>
              </a:extLst>
            </p:cNvPr>
            <p:cNvSpPr/>
            <p:nvPr/>
          </p:nvSpPr>
          <p:spPr>
            <a:xfrm>
              <a:off x="505506" y="1649185"/>
              <a:ext cx="3237820" cy="3151415"/>
            </a:xfrm>
            <a:prstGeom prst="ellipse">
              <a:avLst/>
            </a:prstGeom>
            <a:gradFill flip="none" rotWithShape="1">
              <a:gsLst>
                <a:gs pos="0">
                  <a:srgbClr val="C98457"/>
                </a:gs>
                <a:gs pos="99000">
                  <a:srgbClr val="D8B977"/>
                </a:gs>
                <a:gs pos="100000">
                  <a:srgbClr val="D8B97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A46513E-D256-089F-52D5-C0959DAAC811}"/>
                </a:ext>
              </a:extLst>
            </p:cNvPr>
            <p:cNvSpPr/>
            <p:nvPr/>
          </p:nvSpPr>
          <p:spPr>
            <a:xfrm>
              <a:off x="-1688986" y="-394948"/>
              <a:ext cx="7626803" cy="764789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D8B977"/>
                  </a:gs>
                  <a:gs pos="100000">
                    <a:srgbClr val="D49A5A"/>
                  </a:gs>
                  <a:gs pos="76000">
                    <a:srgbClr val="D49A5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D418DF2-960A-202E-0190-08EFE56D9B99}"/>
                </a:ext>
              </a:extLst>
            </p:cNvPr>
            <p:cNvSpPr/>
            <p:nvPr/>
          </p:nvSpPr>
          <p:spPr>
            <a:xfrm>
              <a:off x="4214812" y="142874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819F3AB-8256-1DC0-83D3-3C0DB22542E8}"/>
                </a:ext>
              </a:extLst>
            </p:cNvPr>
            <p:cNvSpPr/>
            <p:nvPr/>
          </p:nvSpPr>
          <p:spPr>
            <a:xfrm>
              <a:off x="5429854" y="1436352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842EB4B-C081-26BD-EBBA-43935209C603}"/>
                </a:ext>
              </a:extLst>
            </p:cNvPr>
            <p:cNvSpPr/>
            <p:nvPr/>
          </p:nvSpPr>
          <p:spPr>
            <a:xfrm>
              <a:off x="5850737" y="2847130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1DC18-3BE9-FFED-F283-8506F3E78F27}"/>
                </a:ext>
              </a:extLst>
            </p:cNvPr>
            <p:cNvSpPr/>
            <p:nvPr/>
          </p:nvSpPr>
          <p:spPr>
            <a:xfrm>
              <a:off x="5679403" y="4253978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1548FD-A6E8-CD61-1E98-A9A797ED22D7}"/>
                </a:ext>
              </a:extLst>
            </p:cNvPr>
            <p:cNvSpPr/>
            <p:nvPr/>
          </p:nvSpPr>
          <p:spPr>
            <a:xfrm>
              <a:off x="4799222" y="5991519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C7B777-1043-62D6-83D5-A3EA74549987}"/>
                </a:ext>
              </a:extLst>
            </p:cNvPr>
            <p:cNvSpPr/>
            <p:nvPr/>
          </p:nvSpPr>
          <p:spPr>
            <a:xfrm>
              <a:off x="3416801" y="6897970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3FC46B-D205-B6D5-8EA7-113C8F9C24EB}"/>
                </a:ext>
              </a:extLst>
            </p:cNvPr>
            <p:cNvSpPr/>
            <p:nvPr/>
          </p:nvSpPr>
          <p:spPr>
            <a:xfrm>
              <a:off x="1666877" y="7021797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0774858-D7E8-7DB7-D6F0-0D6B104E480A}"/>
              </a:ext>
            </a:extLst>
          </p:cNvPr>
          <p:cNvSpPr txBox="1"/>
          <p:nvPr/>
        </p:nvSpPr>
        <p:spPr>
          <a:xfrm>
            <a:off x="-2567837" y="4797493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4278F5-57FF-1192-7D09-1C5278BD0D65}"/>
              </a:ext>
            </a:extLst>
          </p:cNvPr>
          <p:cNvSpPr txBox="1"/>
          <p:nvPr/>
        </p:nvSpPr>
        <p:spPr>
          <a:xfrm>
            <a:off x="-2921495" y="3028890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3DC597-8963-E150-5C0B-AAF845045ED9}"/>
              </a:ext>
            </a:extLst>
          </p:cNvPr>
          <p:cNvSpPr txBox="1"/>
          <p:nvPr/>
        </p:nvSpPr>
        <p:spPr>
          <a:xfrm>
            <a:off x="-2461461" y="1601697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E683E8-D075-8B45-4C5E-DB79DFF1C601}"/>
              </a:ext>
            </a:extLst>
          </p:cNvPr>
          <p:cNvSpPr txBox="1"/>
          <p:nvPr/>
        </p:nvSpPr>
        <p:spPr>
          <a:xfrm>
            <a:off x="-1471467" y="516726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0F4BA1-91DF-5056-A74F-18842476E03C}"/>
              </a:ext>
            </a:extLst>
          </p:cNvPr>
          <p:cNvSpPr txBox="1"/>
          <p:nvPr/>
        </p:nvSpPr>
        <p:spPr>
          <a:xfrm>
            <a:off x="213602" y="-433914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F70F0-D646-E4CF-2A82-D91198E4417A}"/>
              </a:ext>
            </a:extLst>
          </p:cNvPr>
          <p:cNvSpPr txBox="1"/>
          <p:nvPr/>
        </p:nvSpPr>
        <p:spPr>
          <a:xfrm>
            <a:off x="1898753" y="-476556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4AFF4A-19AC-B8FA-C881-6B9D7719B965}"/>
              </a:ext>
            </a:extLst>
          </p:cNvPr>
          <p:cNvSpPr txBox="1"/>
          <p:nvPr/>
        </p:nvSpPr>
        <p:spPr>
          <a:xfrm>
            <a:off x="3082665" y="392194"/>
            <a:ext cx="1384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17EB5-56A1-74C5-772A-1170E591347B}"/>
              </a:ext>
            </a:extLst>
          </p:cNvPr>
          <p:cNvSpPr txBox="1"/>
          <p:nvPr/>
        </p:nvSpPr>
        <p:spPr>
          <a:xfrm>
            <a:off x="1056074" y="3560170"/>
            <a:ext cx="265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722A0A-48F4-B3DC-697C-035D0125F625}"/>
              </a:ext>
            </a:extLst>
          </p:cNvPr>
          <p:cNvSpPr txBox="1"/>
          <p:nvPr/>
        </p:nvSpPr>
        <p:spPr>
          <a:xfrm>
            <a:off x="13872220" y="792948"/>
            <a:ext cx="693573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Klompenburg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T., Kassahun, A., &amp;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 (2020). Crop yield prediction using machine learning: A systematic literature review.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Electronics in Agriculture, 177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105709.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https://doi.org/10.1016/j.compag.2020.105709 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Agarwal, S., &amp; Tarar, S. (2021). A hybrid approach for crop yield prediction using machine learning and deep learning algorithms.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of Physics: Conference Series, 1714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012012.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https://doi.org/10.1088/1742-6596/1714/1/012012 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https://www.kaggle.com/datasets/akshatgupta7/crop-yield-in-indian-states-dataset </a:t>
            </a:r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used are sourced from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Pexels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licensed stock image platforms,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AI-generated tools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E1A07-844B-99E7-45F0-2288F7D376A8}"/>
              </a:ext>
            </a:extLst>
          </p:cNvPr>
          <p:cNvSpPr txBox="1"/>
          <p:nvPr/>
        </p:nvSpPr>
        <p:spPr>
          <a:xfrm>
            <a:off x="6785810" y="1232567"/>
            <a:ext cx="47805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Machine learning improves agricultural yield prediction.</a:t>
            </a: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</a:endParaRP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Enhance productivity and helps in optimizing resources by providing accurate predictions.</a:t>
            </a: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Geist" pitchFamily="34" charset="-122"/>
              <a:cs typeface="Times New Roman" panose="02020603050405020304" pitchFamily="18" charset="0"/>
            </a:endParaRP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Future integration of real-time data and IoT can further transform farming decisions.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201000"/>
              <a:buFont typeface="Times New Roman" panose="02020603050405020304" pitchFamily="18" charset="0"/>
              <a:buChar char="†"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4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68E8CB-66F5-745D-20A0-E788A8B4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AE055C8-A24E-BBDC-6C06-9B8BE30EA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9755" y="0"/>
            <a:ext cx="23659053" cy="6858000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D0B02D-99FF-6D11-5510-1F8FEE90871D}"/>
              </a:ext>
            </a:extLst>
          </p:cNvPr>
          <p:cNvSpPr/>
          <p:nvPr/>
        </p:nvSpPr>
        <p:spPr>
          <a:xfrm>
            <a:off x="-27322" y="20281"/>
            <a:ext cx="12192000" cy="682432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FD149-61B1-5E74-2214-A2CC3CFE3C4B}"/>
              </a:ext>
            </a:extLst>
          </p:cNvPr>
          <p:cNvGrpSpPr/>
          <p:nvPr/>
        </p:nvGrpSpPr>
        <p:grpSpPr>
          <a:xfrm rot="11198994">
            <a:off x="-1721758" y="-670457"/>
            <a:ext cx="5745281" cy="7531143"/>
            <a:chOff x="505506" y="142874"/>
            <a:chExt cx="5745281" cy="73699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D8D52E1-3E5B-B84C-D8D0-1FEAF0D666F9}"/>
                </a:ext>
              </a:extLst>
            </p:cNvPr>
            <p:cNvSpPr/>
            <p:nvPr/>
          </p:nvSpPr>
          <p:spPr>
            <a:xfrm>
              <a:off x="505506" y="1649185"/>
              <a:ext cx="3237820" cy="3151415"/>
            </a:xfrm>
            <a:prstGeom prst="ellipse">
              <a:avLst/>
            </a:prstGeom>
            <a:gradFill flip="none" rotWithShape="1">
              <a:gsLst>
                <a:gs pos="0">
                  <a:srgbClr val="C98457"/>
                </a:gs>
                <a:gs pos="99000">
                  <a:srgbClr val="D8B977"/>
                </a:gs>
                <a:gs pos="100000">
                  <a:srgbClr val="D8B97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03A6B9-C06C-2946-E075-5D8A9FA5C0F5}"/>
                </a:ext>
              </a:extLst>
            </p:cNvPr>
            <p:cNvSpPr/>
            <p:nvPr/>
          </p:nvSpPr>
          <p:spPr>
            <a:xfrm>
              <a:off x="4214812" y="142874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D9DB132-3D4B-C35E-319A-82FB848E2EEE}"/>
                </a:ext>
              </a:extLst>
            </p:cNvPr>
            <p:cNvSpPr/>
            <p:nvPr/>
          </p:nvSpPr>
          <p:spPr>
            <a:xfrm>
              <a:off x="5429854" y="1436352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ED35C09-FF00-582E-2A81-0B5A3548841E}"/>
                </a:ext>
              </a:extLst>
            </p:cNvPr>
            <p:cNvSpPr/>
            <p:nvPr/>
          </p:nvSpPr>
          <p:spPr>
            <a:xfrm>
              <a:off x="5850737" y="2847130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30BBA0-4CB2-DD7A-6181-FF2CBCE70EE5}"/>
                </a:ext>
              </a:extLst>
            </p:cNvPr>
            <p:cNvSpPr/>
            <p:nvPr/>
          </p:nvSpPr>
          <p:spPr>
            <a:xfrm>
              <a:off x="5679403" y="4253978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9F5D99-8351-BDBE-0D50-04E1CE5F4427}"/>
                </a:ext>
              </a:extLst>
            </p:cNvPr>
            <p:cNvSpPr/>
            <p:nvPr/>
          </p:nvSpPr>
          <p:spPr>
            <a:xfrm>
              <a:off x="4899833" y="5807366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E548B9-5D00-769D-9E27-79474F75131D}"/>
                </a:ext>
              </a:extLst>
            </p:cNvPr>
            <p:cNvSpPr/>
            <p:nvPr/>
          </p:nvSpPr>
          <p:spPr>
            <a:xfrm>
              <a:off x="3389629" y="6895597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31BE71-D5A7-A919-2E8A-6133B8C7C902}"/>
                </a:ext>
              </a:extLst>
            </p:cNvPr>
            <p:cNvSpPr/>
            <p:nvPr/>
          </p:nvSpPr>
          <p:spPr>
            <a:xfrm>
              <a:off x="1674309" y="7084170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DDA224B-FD56-D211-710C-120C34B2870F}"/>
              </a:ext>
            </a:extLst>
          </p:cNvPr>
          <p:cNvSpPr txBox="1"/>
          <p:nvPr/>
        </p:nvSpPr>
        <p:spPr>
          <a:xfrm>
            <a:off x="-2567837" y="4797493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EF06D3-05D4-185A-EE07-3F71FC047C9B}"/>
              </a:ext>
            </a:extLst>
          </p:cNvPr>
          <p:cNvSpPr txBox="1"/>
          <p:nvPr/>
        </p:nvSpPr>
        <p:spPr>
          <a:xfrm>
            <a:off x="-2921495" y="3028890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A6044E-0F66-4FD8-B3C2-ADA70D16BD59}"/>
              </a:ext>
            </a:extLst>
          </p:cNvPr>
          <p:cNvSpPr txBox="1"/>
          <p:nvPr/>
        </p:nvSpPr>
        <p:spPr>
          <a:xfrm>
            <a:off x="-2461461" y="1601697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1C8DB-CBA4-BD70-E2E0-1B15C5B5E79D}"/>
              </a:ext>
            </a:extLst>
          </p:cNvPr>
          <p:cNvSpPr txBox="1"/>
          <p:nvPr/>
        </p:nvSpPr>
        <p:spPr>
          <a:xfrm>
            <a:off x="-1471467" y="516726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AA4CF6-9B17-98A0-E2D8-615942EB1105}"/>
              </a:ext>
            </a:extLst>
          </p:cNvPr>
          <p:cNvSpPr txBox="1"/>
          <p:nvPr/>
        </p:nvSpPr>
        <p:spPr>
          <a:xfrm>
            <a:off x="213602" y="-433914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D6B619-B270-E182-C96D-159B61558778}"/>
              </a:ext>
            </a:extLst>
          </p:cNvPr>
          <p:cNvSpPr txBox="1"/>
          <p:nvPr/>
        </p:nvSpPr>
        <p:spPr>
          <a:xfrm>
            <a:off x="1898753" y="-476556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A507CA-6587-766A-0883-6C5D8A7B88EB}"/>
              </a:ext>
            </a:extLst>
          </p:cNvPr>
          <p:cNvSpPr txBox="1"/>
          <p:nvPr/>
        </p:nvSpPr>
        <p:spPr>
          <a:xfrm>
            <a:off x="3376892" y="-531457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EE9FE-4BD2-A387-F3EB-A8498386EC15}"/>
              </a:ext>
            </a:extLst>
          </p:cNvPr>
          <p:cNvSpPr/>
          <p:nvPr/>
        </p:nvSpPr>
        <p:spPr>
          <a:xfrm>
            <a:off x="738554" y="3429000"/>
            <a:ext cx="31725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14AE0-914F-2040-2CB8-687E1AF05600}"/>
              </a:ext>
            </a:extLst>
          </p:cNvPr>
          <p:cNvSpPr/>
          <p:nvPr/>
        </p:nvSpPr>
        <p:spPr>
          <a:xfrm rot="20133610">
            <a:off x="3787400" y="-4899212"/>
            <a:ext cx="3237820" cy="3220354"/>
          </a:xfrm>
          <a:prstGeom prst="ellipse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80E0334C-3D5F-BC36-C996-2F2CA9DF8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803" y="8011332"/>
            <a:ext cx="3364459" cy="58287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9F81B9-8895-B2AE-2BF4-A0AB2C4EFD0C}"/>
              </a:ext>
            </a:extLst>
          </p:cNvPr>
          <p:cNvSpPr txBox="1"/>
          <p:nvPr/>
        </p:nvSpPr>
        <p:spPr>
          <a:xfrm>
            <a:off x="4358575" y="909673"/>
            <a:ext cx="693573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Klompenburg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T., Kassahun, A., &amp;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 (2020). Crop yield prediction using machine learning: A systematic literature review.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Electronics in Agriculture, 177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105709. </a:t>
            </a:r>
            <a:r>
              <a:rPr lang="en-US" sz="20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https://doi.org/10.1016/j.compag.2020.105709 </a:t>
            </a:r>
            <a:endParaRPr lang="en-US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Agarwal, S., &amp; Tarar, S. (2021). A hybrid approach for crop yield prediction using machine learning and deep learning algorithms.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of Physics: Conference Series, 1714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012012. </a:t>
            </a:r>
            <a:r>
              <a:rPr lang="en-US" sz="20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https://doi.org/10.1088/1742-6596/1714/1/012012 </a:t>
            </a:r>
            <a:endParaRPr lang="en-US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endParaRPr lang="en-IN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r>
              <a:rPr lang="en-IN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https://www.kaggle.com/datasets/akshatgupta7/crop-yield-in-indian-states-dataset </a:t>
            </a:r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SzPct val="2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used are sourced from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Pexels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licensed stock image platforms,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AI-generated tools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1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5A1CF-6A64-09E6-1BD0-FAA8E0FEA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27B683D-FE94-C92C-74BA-6C02C55EA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9781" y="0"/>
            <a:ext cx="23659053" cy="6858000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C3B505-4138-B2CA-41C9-ED181DAC0CCC}"/>
              </a:ext>
            </a:extLst>
          </p:cNvPr>
          <p:cNvSpPr/>
          <p:nvPr/>
        </p:nvSpPr>
        <p:spPr>
          <a:xfrm>
            <a:off x="-27323" y="20281"/>
            <a:ext cx="12236595" cy="682432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2282C1-5415-B67E-FEFD-B5B001FFCBC4}"/>
              </a:ext>
            </a:extLst>
          </p:cNvPr>
          <p:cNvSpPr/>
          <p:nvPr/>
        </p:nvSpPr>
        <p:spPr>
          <a:xfrm rot="11198994">
            <a:off x="683058" y="2257099"/>
            <a:ext cx="3237820" cy="3220354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540605-8A15-8CD1-3FD6-18171869B220}"/>
              </a:ext>
            </a:extLst>
          </p:cNvPr>
          <p:cNvSpPr/>
          <p:nvPr/>
        </p:nvSpPr>
        <p:spPr>
          <a:xfrm rot="11198994">
            <a:off x="-489560" y="6293763"/>
            <a:ext cx="400050" cy="4380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9982AE-25E5-3C5B-809F-AD56D05122BB}"/>
              </a:ext>
            </a:extLst>
          </p:cNvPr>
          <p:cNvSpPr/>
          <p:nvPr/>
        </p:nvSpPr>
        <p:spPr>
          <a:xfrm rot="11198994">
            <a:off x="-1543363" y="4840177"/>
            <a:ext cx="400050" cy="4380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426D20-18B2-D044-4E53-9DA983BB7F38}"/>
              </a:ext>
            </a:extLst>
          </p:cNvPr>
          <p:cNvSpPr/>
          <p:nvPr/>
        </p:nvSpPr>
        <p:spPr>
          <a:xfrm rot="11198994">
            <a:off x="-1794469" y="3359497"/>
            <a:ext cx="400050" cy="4380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3CE325-13E6-5F47-5FFB-3F4292A95960}"/>
              </a:ext>
            </a:extLst>
          </p:cNvPr>
          <p:cNvSpPr/>
          <p:nvPr/>
        </p:nvSpPr>
        <p:spPr>
          <a:xfrm rot="11198994">
            <a:off x="-1457808" y="1951386"/>
            <a:ext cx="400050" cy="4380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D7FD35-C5BA-9AE3-6ACC-2E9E581EF7C8}"/>
              </a:ext>
            </a:extLst>
          </p:cNvPr>
          <p:cNvSpPr/>
          <p:nvPr/>
        </p:nvSpPr>
        <p:spPr>
          <a:xfrm rot="11198994">
            <a:off x="-499662" y="464972"/>
            <a:ext cx="400050" cy="4380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EC1296-338A-5113-CCAA-9641852F1595}"/>
              </a:ext>
            </a:extLst>
          </p:cNvPr>
          <p:cNvSpPr/>
          <p:nvPr/>
        </p:nvSpPr>
        <p:spPr>
          <a:xfrm rot="11198994">
            <a:off x="1129159" y="-464698"/>
            <a:ext cx="400050" cy="4380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5BF3EA-8530-18EF-483D-4C1027D10D84}"/>
              </a:ext>
            </a:extLst>
          </p:cNvPr>
          <p:cNvSpPr/>
          <p:nvPr/>
        </p:nvSpPr>
        <p:spPr>
          <a:xfrm rot="11198994">
            <a:off x="2855253" y="-457462"/>
            <a:ext cx="400050" cy="4380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D45E-E828-FC17-66EE-EE5D9018C8D6}"/>
              </a:ext>
            </a:extLst>
          </p:cNvPr>
          <p:cNvSpPr txBox="1"/>
          <p:nvPr/>
        </p:nvSpPr>
        <p:spPr>
          <a:xfrm>
            <a:off x="-2567837" y="4797493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057A9D-A5D0-6CDC-A5F0-570C4E4CCEA5}"/>
              </a:ext>
            </a:extLst>
          </p:cNvPr>
          <p:cNvSpPr txBox="1"/>
          <p:nvPr/>
        </p:nvSpPr>
        <p:spPr>
          <a:xfrm>
            <a:off x="-2921495" y="3028890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AAE3D5-3D26-51B4-B0D8-090D6465CB7D}"/>
              </a:ext>
            </a:extLst>
          </p:cNvPr>
          <p:cNvSpPr txBox="1"/>
          <p:nvPr/>
        </p:nvSpPr>
        <p:spPr>
          <a:xfrm>
            <a:off x="-2461461" y="1601697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F6C7FC-1A1C-4A76-0591-C3D5B7F1B232}"/>
              </a:ext>
            </a:extLst>
          </p:cNvPr>
          <p:cNvSpPr txBox="1"/>
          <p:nvPr/>
        </p:nvSpPr>
        <p:spPr>
          <a:xfrm>
            <a:off x="-1471467" y="516726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316BD0-809C-3098-E8D2-3E0F7F024E70}"/>
              </a:ext>
            </a:extLst>
          </p:cNvPr>
          <p:cNvSpPr txBox="1"/>
          <p:nvPr/>
        </p:nvSpPr>
        <p:spPr>
          <a:xfrm>
            <a:off x="213602" y="-433914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B4D21-FDD9-D450-5A10-0CA6DDF0A50D}"/>
              </a:ext>
            </a:extLst>
          </p:cNvPr>
          <p:cNvSpPr txBox="1"/>
          <p:nvPr/>
        </p:nvSpPr>
        <p:spPr>
          <a:xfrm>
            <a:off x="1898753" y="-476556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74B05-AD37-443E-AA17-F169C0869E63}"/>
              </a:ext>
            </a:extLst>
          </p:cNvPr>
          <p:cNvSpPr txBox="1"/>
          <p:nvPr/>
        </p:nvSpPr>
        <p:spPr>
          <a:xfrm>
            <a:off x="3376892" y="-531457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9656B-496A-5105-0FDD-300F5C326821}"/>
              </a:ext>
            </a:extLst>
          </p:cNvPr>
          <p:cNvSpPr/>
          <p:nvPr/>
        </p:nvSpPr>
        <p:spPr>
          <a:xfrm>
            <a:off x="3836216" y="3314204"/>
            <a:ext cx="492569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 Question</a:t>
            </a:r>
            <a:endParaRPr lang="en-US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189CC441-1527-FC30-4393-94B03B3F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194" y="423411"/>
            <a:ext cx="3364459" cy="5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8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3CA4048-1E6E-6035-3F7E-CC1A885BC95F}"/>
              </a:ext>
            </a:extLst>
          </p:cNvPr>
          <p:cNvSpPr txBox="1"/>
          <p:nvPr/>
        </p:nvSpPr>
        <p:spPr>
          <a:xfrm>
            <a:off x="2684683" y="260510"/>
            <a:ext cx="1470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8CC672-17F6-E3E9-F061-42EC2C0C5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59053" cy="6858000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69D9E-D2C5-DCC2-1D9C-D6DAF397BF7F}"/>
              </a:ext>
            </a:extLst>
          </p:cNvPr>
          <p:cNvSpPr/>
          <p:nvPr/>
        </p:nvSpPr>
        <p:spPr>
          <a:xfrm>
            <a:off x="0" y="0"/>
            <a:ext cx="12192000" cy="682432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5AA89E-958D-407A-3C8F-7F630D985E3C}"/>
              </a:ext>
            </a:extLst>
          </p:cNvPr>
          <p:cNvGrpSpPr/>
          <p:nvPr/>
        </p:nvGrpSpPr>
        <p:grpSpPr>
          <a:xfrm>
            <a:off x="-1688986" y="-394948"/>
            <a:ext cx="7827850" cy="7845370"/>
            <a:chOff x="-1688986" y="-394948"/>
            <a:chExt cx="7827850" cy="78453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3615B7E-0917-510F-C9D6-086C01F2C7BA}"/>
                </a:ext>
              </a:extLst>
            </p:cNvPr>
            <p:cNvSpPr/>
            <p:nvPr/>
          </p:nvSpPr>
          <p:spPr>
            <a:xfrm>
              <a:off x="505506" y="1649185"/>
              <a:ext cx="3237820" cy="3151415"/>
            </a:xfrm>
            <a:prstGeom prst="ellipse">
              <a:avLst/>
            </a:prstGeom>
            <a:gradFill flip="none" rotWithShape="1">
              <a:gsLst>
                <a:gs pos="0">
                  <a:srgbClr val="C98457"/>
                </a:gs>
                <a:gs pos="99000">
                  <a:srgbClr val="D8B977"/>
                </a:gs>
                <a:gs pos="100000">
                  <a:srgbClr val="D8B97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23FF2D3-B352-D5F4-B6E0-0866DD2F31C9}"/>
                </a:ext>
              </a:extLst>
            </p:cNvPr>
            <p:cNvSpPr/>
            <p:nvPr/>
          </p:nvSpPr>
          <p:spPr>
            <a:xfrm>
              <a:off x="-1688986" y="-394948"/>
              <a:ext cx="7626803" cy="764789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D8B977"/>
                  </a:gs>
                  <a:gs pos="100000">
                    <a:srgbClr val="D49A5A"/>
                  </a:gs>
                  <a:gs pos="76000">
                    <a:srgbClr val="D49A5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75C5B2-A486-8C52-3FD9-6DAC1A9E21C4}"/>
                </a:ext>
              </a:extLst>
            </p:cNvPr>
            <p:cNvSpPr/>
            <p:nvPr/>
          </p:nvSpPr>
          <p:spPr>
            <a:xfrm>
              <a:off x="4214812" y="142874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0F8033-DCF2-FD27-211F-C9D9E7398E48}"/>
                </a:ext>
              </a:extLst>
            </p:cNvPr>
            <p:cNvSpPr/>
            <p:nvPr/>
          </p:nvSpPr>
          <p:spPr>
            <a:xfrm>
              <a:off x="5307460" y="147024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995521-45B7-B7DA-186F-3FC94D5CDD8D}"/>
                </a:ext>
              </a:extLst>
            </p:cNvPr>
            <p:cNvSpPr/>
            <p:nvPr/>
          </p:nvSpPr>
          <p:spPr>
            <a:xfrm>
              <a:off x="5738814" y="300037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9872C7-F521-7BC3-79C9-32B8C07BD778}"/>
                </a:ext>
              </a:extLst>
            </p:cNvPr>
            <p:cNvSpPr/>
            <p:nvPr/>
          </p:nvSpPr>
          <p:spPr>
            <a:xfrm>
              <a:off x="5515989" y="4527772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F2A6AD2-27F0-7BAC-0AB3-2F9F0B4F30E5}"/>
                </a:ext>
              </a:extLst>
            </p:cNvPr>
            <p:cNvSpPr/>
            <p:nvPr/>
          </p:nvSpPr>
          <p:spPr>
            <a:xfrm>
              <a:off x="4650235" y="5854483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2FBCAA-9E1A-5C19-AB91-815EAF264493}"/>
                </a:ext>
              </a:extLst>
            </p:cNvPr>
            <p:cNvSpPr/>
            <p:nvPr/>
          </p:nvSpPr>
          <p:spPr>
            <a:xfrm>
              <a:off x="3314700" y="674242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EC6614-12DC-B6DD-412A-DA1D068C62AF}"/>
                </a:ext>
              </a:extLst>
            </p:cNvPr>
            <p:cNvSpPr/>
            <p:nvPr/>
          </p:nvSpPr>
          <p:spPr>
            <a:xfrm>
              <a:off x="1666877" y="7021797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BB3CF37-C103-8EF5-A1E4-C11E8DB447D2}"/>
              </a:ext>
            </a:extLst>
          </p:cNvPr>
          <p:cNvSpPr txBox="1"/>
          <p:nvPr/>
        </p:nvSpPr>
        <p:spPr>
          <a:xfrm>
            <a:off x="2891858" y="199027"/>
            <a:ext cx="135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DC866-3714-5196-B38C-68C416BA81A5}"/>
              </a:ext>
            </a:extLst>
          </p:cNvPr>
          <p:cNvSpPr txBox="1"/>
          <p:nvPr/>
        </p:nvSpPr>
        <p:spPr>
          <a:xfrm>
            <a:off x="3743327" y="1498760"/>
            <a:ext cx="1564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579CBA-78B8-C996-BC75-16FCA39E491D}"/>
              </a:ext>
            </a:extLst>
          </p:cNvPr>
          <p:cNvSpPr txBox="1"/>
          <p:nvPr/>
        </p:nvSpPr>
        <p:spPr>
          <a:xfrm>
            <a:off x="4348889" y="2882605"/>
            <a:ext cx="1464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Project Requirment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37A811-4F65-8D54-A3E9-F3EAFEE6FC81}"/>
              </a:ext>
            </a:extLst>
          </p:cNvPr>
          <p:cNvSpPr txBox="1"/>
          <p:nvPr/>
        </p:nvSpPr>
        <p:spPr>
          <a:xfrm>
            <a:off x="4562504" y="4541006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688F0-BB80-3E42-1204-974BB16728E7}"/>
              </a:ext>
            </a:extLst>
          </p:cNvPr>
          <p:cNvSpPr txBox="1"/>
          <p:nvPr/>
        </p:nvSpPr>
        <p:spPr>
          <a:xfrm>
            <a:off x="2790336" y="5659588"/>
            <a:ext cx="1994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Implementation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1A28A3-EDC4-4655-BA5C-396B369D7349}"/>
              </a:ext>
            </a:extLst>
          </p:cNvPr>
          <p:cNvSpPr txBox="1"/>
          <p:nvPr/>
        </p:nvSpPr>
        <p:spPr>
          <a:xfrm>
            <a:off x="2255376" y="6751520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3C1DCE-8486-28C0-3A86-92868F2527D9}"/>
              </a:ext>
            </a:extLst>
          </p:cNvPr>
          <p:cNvSpPr txBox="1"/>
          <p:nvPr/>
        </p:nvSpPr>
        <p:spPr>
          <a:xfrm>
            <a:off x="626945" y="7102078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9EE87B-D57E-31EF-792B-2D6AA6A832FE}"/>
              </a:ext>
            </a:extLst>
          </p:cNvPr>
          <p:cNvSpPr txBox="1"/>
          <p:nvPr/>
        </p:nvSpPr>
        <p:spPr>
          <a:xfrm>
            <a:off x="6628462" y="1799297"/>
            <a:ext cx="9986381" cy="9756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Snap ITC" panose="04040A07060A02020202" pitchFamily="82" charset="0"/>
              <a:buChar char="0"/>
            </a:pPr>
            <a:r>
              <a:rPr lang="en-IN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Predict Crop Yield</a:t>
            </a:r>
          </a:p>
          <a:p>
            <a:pPr marL="457200" indent="-457200">
              <a:buFont typeface="Snap ITC" panose="04040A07060A02020202" pitchFamily="82" charset="0"/>
              <a:buChar char="0"/>
            </a:pPr>
            <a:endParaRPr lang="en-IN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Snap ITC" panose="04040A07060A02020202" pitchFamily="82" charset="0"/>
              <a:buChar char="0"/>
            </a:pPr>
            <a:r>
              <a:rPr lang="en-IN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Utilize Data</a:t>
            </a:r>
          </a:p>
          <a:p>
            <a:pPr marL="457200" indent="-457200">
              <a:buFont typeface="Snap ITC" panose="04040A07060A02020202" pitchFamily="82" charset="0"/>
              <a:buChar char="0"/>
            </a:pPr>
            <a:endParaRPr lang="en-IN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Snap ITC" panose="04040A07060A02020202" pitchFamily="82" charset="0"/>
              <a:buChar char="0"/>
            </a:pPr>
            <a:r>
              <a:rPr lang="en-IN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ML Models</a:t>
            </a:r>
          </a:p>
          <a:p>
            <a:pPr marL="457200" indent="-457200">
              <a:buFont typeface="Snap ITC" panose="04040A07060A02020202" pitchFamily="82" charset="0"/>
              <a:buChar char="0"/>
            </a:pPr>
            <a:endParaRPr lang="en-IN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Snap ITC" panose="04040A07060A02020202" pitchFamily="82" charset="0"/>
              <a:buChar char="0"/>
            </a:pPr>
            <a:r>
              <a:rPr lang="en-IN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Improve Productivity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7" name="Image 0" descr="preencoded.png">
            <a:extLst>
              <a:ext uri="{FF2B5EF4-FFF2-40B4-BE49-F238E27FC236}">
                <a16:creationId xmlns:a16="http://schemas.microsoft.com/office/drawing/2014/main" id="{C04D467F-B279-7CFC-C997-3144AC83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459" y="-3571275"/>
            <a:ext cx="3118268" cy="2262740"/>
          </a:xfrm>
          <a:prstGeom prst="rect">
            <a:avLst/>
          </a:prstGeom>
        </p:spPr>
      </p:pic>
      <p:sp>
        <p:nvSpPr>
          <p:cNvPr id="68" name="Text 1">
            <a:extLst>
              <a:ext uri="{FF2B5EF4-FFF2-40B4-BE49-F238E27FC236}">
                <a16:creationId xmlns:a16="http://schemas.microsoft.com/office/drawing/2014/main" id="{7D833533-1BA8-9780-B447-FC0DD02F7515}"/>
              </a:ext>
            </a:extLst>
          </p:cNvPr>
          <p:cNvSpPr/>
          <p:nvPr/>
        </p:nvSpPr>
        <p:spPr>
          <a:xfrm>
            <a:off x="10696282" y="-3044392"/>
            <a:ext cx="2414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69" name="Text 2">
            <a:extLst>
              <a:ext uri="{FF2B5EF4-FFF2-40B4-BE49-F238E27FC236}">
                <a16:creationId xmlns:a16="http://schemas.microsoft.com/office/drawing/2014/main" id="{1ACBA8BC-A831-F008-3ED2-0E61D4209665}"/>
              </a:ext>
            </a:extLst>
          </p:cNvPr>
          <p:cNvSpPr/>
          <p:nvPr/>
        </p:nvSpPr>
        <p:spPr>
          <a:xfrm>
            <a:off x="10696282" y="-2690062"/>
            <a:ext cx="3541979" cy="691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Accurate crop yield prediction is vital for successful farming.</a:t>
            </a:r>
            <a:endParaRPr lang="en-US" sz="1750" dirty="0"/>
          </a:p>
        </p:txBody>
      </p:sp>
      <p:pic>
        <p:nvPicPr>
          <p:cNvPr id="70" name="Image 1" descr="preencoded.png">
            <a:extLst>
              <a:ext uri="{FF2B5EF4-FFF2-40B4-BE49-F238E27FC236}">
                <a16:creationId xmlns:a16="http://schemas.microsoft.com/office/drawing/2014/main" id="{5EA70EBB-3F36-ACCC-FBD8-BD70AC98D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65419" y="2882605"/>
            <a:ext cx="3118268" cy="2262740"/>
          </a:xfrm>
          <a:prstGeom prst="rect">
            <a:avLst/>
          </a:prstGeom>
        </p:spPr>
      </p:pic>
      <p:sp>
        <p:nvSpPr>
          <p:cNvPr id="71" name="Text 3">
            <a:extLst>
              <a:ext uri="{FF2B5EF4-FFF2-40B4-BE49-F238E27FC236}">
                <a16:creationId xmlns:a16="http://schemas.microsoft.com/office/drawing/2014/main" id="{56DACE64-2019-6922-C63B-5D29E133E1CF}"/>
              </a:ext>
            </a:extLst>
          </p:cNvPr>
          <p:cNvSpPr/>
          <p:nvPr/>
        </p:nvSpPr>
        <p:spPr>
          <a:xfrm>
            <a:off x="-4191788" y="3300815"/>
            <a:ext cx="2414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72" name="Text 4">
            <a:extLst>
              <a:ext uri="{FF2B5EF4-FFF2-40B4-BE49-F238E27FC236}">
                <a16:creationId xmlns:a16="http://schemas.microsoft.com/office/drawing/2014/main" id="{7FE988FB-1A08-1FAD-18A6-9E159EC2628E}"/>
              </a:ext>
            </a:extLst>
          </p:cNvPr>
          <p:cNvSpPr/>
          <p:nvPr/>
        </p:nvSpPr>
        <p:spPr>
          <a:xfrm>
            <a:off x="-4191789" y="3655145"/>
            <a:ext cx="3541979" cy="1016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Climate variability, soil degradation, and manual errors hinder prediction reliability.</a:t>
            </a:r>
            <a:endParaRPr lang="en-US" sz="1750" dirty="0"/>
          </a:p>
        </p:txBody>
      </p:sp>
      <p:pic>
        <p:nvPicPr>
          <p:cNvPr id="73" name="Image 2" descr="preencoded.png">
            <a:extLst>
              <a:ext uri="{FF2B5EF4-FFF2-40B4-BE49-F238E27FC236}">
                <a16:creationId xmlns:a16="http://schemas.microsoft.com/office/drawing/2014/main" id="{EA4D52FB-8592-5C8F-DA1A-B68484D44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123" y="8779113"/>
            <a:ext cx="3118268" cy="2262740"/>
          </a:xfrm>
          <a:prstGeom prst="rect">
            <a:avLst/>
          </a:prstGeom>
        </p:spPr>
      </p:pic>
      <p:sp>
        <p:nvSpPr>
          <p:cNvPr id="74" name="Text 5">
            <a:extLst>
              <a:ext uri="{FF2B5EF4-FFF2-40B4-BE49-F238E27FC236}">
                <a16:creationId xmlns:a16="http://schemas.microsoft.com/office/drawing/2014/main" id="{DCFD2A2F-3B56-842E-2EF7-1284DEDE8DE2}"/>
              </a:ext>
            </a:extLst>
          </p:cNvPr>
          <p:cNvSpPr/>
          <p:nvPr/>
        </p:nvSpPr>
        <p:spPr>
          <a:xfrm>
            <a:off x="9616946" y="9556153"/>
            <a:ext cx="2414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ML Solution</a:t>
            </a:r>
            <a:endParaRPr lang="en-US" sz="2200" dirty="0"/>
          </a:p>
        </p:txBody>
      </p:sp>
      <p:sp>
        <p:nvSpPr>
          <p:cNvPr id="75" name="Text 6">
            <a:extLst>
              <a:ext uri="{FF2B5EF4-FFF2-40B4-BE49-F238E27FC236}">
                <a16:creationId xmlns:a16="http://schemas.microsoft.com/office/drawing/2014/main" id="{35CB7E31-D7D8-F3DD-9D49-46B05D9339D9}"/>
              </a:ext>
            </a:extLst>
          </p:cNvPr>
          <p:cNvSpPr/>
          <p:nvPr/>
        </p:nvSpPr>
        <p:spPr>
          <a:xfrm>
            <a:off x="9616944" y="9910483"/>
            <a:ext cx="35419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Machine learning offers automated and precise yield forecast solutions.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D5AC1-553E-B4B3-7C9A-E5EC0F1DFA88}"/>
              </a:ext>
            </a:extLst>
          </p:cNvPr>
          <p:cNvSpPr txBox="1"/>
          <p:nvPr/>
        </p:nvSpPr>
        <p:spPr>
          <a:xfrm>
            <a:off x="826357" y="2919526"/>
            <a:ext cx="2977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2C9A3-F3AB-12CF-333A-AC7E50FCD1F2}"/>
              </a:ext>
            </a:extLst>
          </p:cNvPr>
          <p:cNvSpPr txBox="1"/>
          <p:nvPr/>
        </p:nvSpPr>
        <p:spPr>
          <a:xfrm>
            <a:off x="4494025" y="-751168"/>
            <a:ext cx="1470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411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653A0-F2A4-EAAF-0C65-767BFD914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ED4EA41-FC03-CD91-F508-5CC944D4A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442" y="1"/>
            <a:ext cx="23838082" cy="6858000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C87EC8-3B1D-0A18-8D9D-A8857AC42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372261-64A1-DF38-90B5-1FF944B38BDC}"/>
              </a:ext>
            </a:extLst>
          </p:cNvPr>
          <p:cNvGrpSpPr/>
          <p:nvPr/>
        </p:nvGrpSpPr>
        <p:grpSpPr>
          <a:xfrm rot="20085209">
            <a:off x="-1688986" y="-394948"/>
            <a:ext cx="7827850" cy="7845370"/>
            <a:chOff x="-1688986" y="-394948"/>
            <a:chExt cx="7827850" cy="78453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4B52184-E283-1620-FD46-BD119B92E644}"/>
                </a:ext>
              </a:extLst>
            </p:cNvPr>
            <p:cNvSpPr/>
            <p:nvPr/>
          </p:nvSpPr>
          <p:spPr>
            <a:xfrm>
              <a:off x="505506" y="1649185"/>
              <a:ext cx="3237820" cy="3151415"/>
            </a:xfrm>
            <a:prstGeom prst="ellipse">
              <a:avLst/>
            </a:prstGeom>
            <a:gradFill flip="none" rotWithShape="1">
              <a:gsLst>
                <a:gs pos="0">
                  <a:srgbClr val="C98457"/>
                </a:gs>
                <a:gs pos="99000">
                  <a:srgbClr val="D8B977"/>
                </a:gs>
                <a:gs pos="100000">
                  <a:srgbClr val="D8B97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431856A-9C88-F1F5-6865-CAC5D796E45D}"/>
                </a:ext>
              </a:extLst>
            </p:cNvPr>
            <p:cNvSpPr/>
            <p:nvPr/>
          </p:nvSpPr>
          <p:spPr>
            <a:xfrm>
              <a:off x="-1688986" y="-394948"/>
              <a:ext cx="7626803" cy="764789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D8B977"/>
                  </a:gs>
                  <a:gs pos="100000">
                    <a:srgbClr val="D49A5A"/>
                  </a:gs>
                  <a:gs pos="76000">
                    <a:srgbClr val="D49A5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9AA9A6-A4EF-9CBE-882F-8F38513124E3}"/>
                </a:ext>
              </a:extLst>
            </p:cNvPr>
            <p:cNvSpPr/>
            <p:nvPr/>
          </p:nvSpPr>
          <p:spPr>
            <a:xfrm>
              <a:off x="4214812" y="142874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D2D982-7B18-EC83-8625-5308018B55D5}"/>
                </a:ext>
              </a:extLst>
            </p:cNvPr>
            <p:cNvSpPr/>
            <p:nvPr/>
          </p:nvSpPr>
          <p:spPr>
            <a:xfrm>
              <a:off x="5307460" y="147024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D357D7-7D5D-C84E-A450-81D7A3BD2440}"/>
                </a:ext>
              </a:extLst>
            </p:cNvPr>
            <p:cNvSpPr/>
            <p:nvPr/>
          </p:nvSpPr>
          <p:spPr>
            <a:xfrm>
              <a:off x="5738814" y="300037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675EE05-97FA-E3A4-8FA7-54F54135F028}"/>
                </a:ext>
              </a:extLst>
            </p:cNvPr>
            <p:cNvSpPr/>
            <p:nvPr/>
          </p:nvSpPr>
          <p:spPr>
            <a:xfrm>
              <a:off x="5515989" y="4527772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A1D1BF4-04F5-7A68-982B-9E9F9CA3C380}"/>
                </a:ext>
              </a:extLst>
            </p:cNvPr>
            <p:cNvSpPr/>
            <p:nvPr/>
          </p:nvSpPr>
          <p:spPr>
            <a:xfrm>
              <a:off x="4650235" y="5854483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1E3B990-68E4-6B3F-E530-9FA627457E2F}"/>
                </a:ext>
              </a:extLst>
            </p:cNvPr>
            <p:cNvSpPr/>
            <p:nvPr/>
          </p:nvSpPr>
          <p:spPr>
            <a:xfrm>
              <a:off x="3314700" y="674242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2C431B-6D12-8825-3E6E-67D7C902CD20}"/>
                </a:ext>
              </a:extLst>
            </p:cNvPr>
            <p:cNvSpPr/>
            <p:nvPr/>
          </p:nvSpPr>
          <p:spPr>
            <a:xfrm>
              <a:off x="1666877" y="7021797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4D621E-3111-1CC3-81CD-7194A021F6EF}"/>
              </a:ext>
            </a:extLst>
          </p:cNvPr>
          <p:cNvSpPr txBox="1"/>
          <p:nvPr/>
        </p:nvSpPr>
        <p:spPr>
          <a:xfrm>
            <a:off x="3204650" y="-715919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D71104-8834-1088-A008-59EC1B6B1D58}"/>
              </a:ext>
            </a:extLst>
          </p:cNvPr>
          <p:cNvSpPr txBox="1"/>
          <p:nvPr/>
        </p:nvSpPr>
        <p:spPr>
          <a:xfrm>
            <a:off x="2684683" y="260510"/>
            <a:ext cx="1470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A2CDC-50B5-7B61-B8D2-182B06568E8D}"/>
              </a:ext>
            </a:extLst>
          </p:cNvPr>
          <p:cNvSpPr txBox="1"/>
          <p:nvPr/>
        </p:nvSpPr>
        <p:spPr>
          <a:xfrm>
            <a:off x="3819061" y="1286951"/>
            <a:ext cx="1443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Project Requirment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8B14E9-54E8-52F4-320F-18C922CF04FF}"/>
              </a:ext>
            </a:extLst>
          </p:cNvPr>
          <p:cNvSpPr txBox="1"/>
          <p:nvPr/>
        </p:nvSpPr>
        <p:spPr>
          <a:xfrm>
            <a:off x="4731615" y="2938390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B883D3-9B3C-34D1-492C-D7C0CE819AEA}"/>
              </a:ext>
            </a:extLst>
          </p:cNvPr>
          <p:cNvSpPr txBox="1"/>
          <p:nvPr/>
        </p:nvSpPr>
        <p:spPr>
          <a:xfrm>
            <a:off x="3676694" y="4320031"/>
            <a:ext cx="190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Implementation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2C088D-10C3-0346-3859-9F4EC7FD9098}"/>
              </a:ext>
            </a:extLst>
          </p:cNvPr>
          <p:cNvSpPr txBox="1"/>
          <p:nvPr/>
        </p:nvSpPr>
        <p:spPr>
          <a:xfrm>
            <a:off x="3541783" y="5849173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3DF562-EEB8-FD6B-E53A-3C5A93BDD851}"/>
              </a:ext>
            </a:extLst>
          </p:cNvPr>
          <p:cNvSpPr txBox="1"/>
          <p:nvPr/>
        </p:nvSpPr>
        <p:spPr>
          <a:xfrm>
            <a:off x="2164717" y="6824323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06</a:t>
            </a: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75C5C293-C1E2-649E-47FA-E3B1DAC0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13" y="239348"/>
            <a:ext cx="2730785" cy="2051691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E674C930-E532-9A1B-68DC-16DDAE9A415D}"/>
              </a:ext>
            </a:extLst>
          </p:cNvPr>
          <p:cNvSpPr/>
          <p:nvPr/>
        </p:nvSpPr>
        <p:spPr>
          <a:xfrm>
            <a:off x="9008432" y="717088"/>
            <a:ext cx="2114757" cy="321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Importance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F2476525-3BE0-8B28-4FAD-E351EFF01101}"/>
              </a:ext>
            </a:extLst>
          </p:cNvPr>
          <p:cNvSpPr/>
          <p:nvPr/>
        </p:nvSpPr>
        <p:spPr>
          <a:xfrm>
            <a:off x="9008432" y="1038369"/>
            <a:ext cx="3101844" cy="626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chemeClr val="bg1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Accurate crop yield prediction is vital for successful farming.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E1E6416E-9EF0-D0AC-0064-9837FD660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590" y="2385415"/>
            <a:ext cx="2730785" cy="2051691"/>
          </a:xfrm>
          <a:prstGeom prst="rect">
            <a:avLst/>
          </a:prstGeom>
        </p:spPr>
      </p:pic>
      <p:sp>
        <p:nvSpPr>
          <p:cNvPr id="27" name="Text 3">
            <a:extLst>
              <a:ext uri="{FF2B5EF4-FFF2-40B4-BE49-F238E27FC236}">
                <a16:creationId xmlns:a16="http://schemas.microsoft.com/office/drawing/2014/main" id="{06E3BF75-3E16-DE0A-298C-0A9CC3FF9C1B}"/>
              </a:ext>
            </a:extLst>
          </p:cNvPr>
          <p:cNvSpPr/>
          <p:nvPr/>
        </p:nvSpPr>
        <p:spPr>
          <a:xfrm>
            <a:off x="9008432" y="2764618"/>
            <a:ext cx="2114757" cy="321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07E941DB-E7EE-6668-3BC2-7FB199789591}"/>
              </a:ext>
            </a:extLst>
          </p:cNvPr>
          <p:cNvSpPr/>
          <p:nvPr/>
        </p:nvSpPr>
        <p:spPr>
          <a:xfrm>
            <a:off x="9008431" y="3085899"/>
            <a:ext cx="3101844" cy="921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chemeClr val="bg1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Climate variability, soil degradation, and manual errors hinder prediction reliability.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EB9F54AD-AA09-2E61-C922-F8671E38E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913" y="4566961"/>
            <a:ext cx="2730785" cy="2051691"/>
          </a:xfrm>
          <a:prstGeom prst="rect">
            <a:avLst/>
          </a:prstGeom>
        </p:spPr>
      </p:pic>
      <p:sp>
        <p:nvSpPr>
          <p:cNvPr id="30" name="Text 5">
            <a:extLst>
              <a:ext uri="{FF2B5EF4-FFF2-40B4-BE49-F238E27FC236}">
                <a16:creationId xmlns:a16="http://schemas.microsoft.com/office/drawing/2014/main" id="{40D219CE-8EC5-B609-B499-2839AE00600F}"/>
              </a:ext>
            </a:extLst>
          </p:cNvPr>
          <p:cNvSpPr/>
          <p:nvPr/>
        </p:nvSpPr>
        <p:spPr>
          <a:xfrm>
            <a:off x="9008432" y="5271525"/>
            <a:ext cx="2114757" cy="321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ML Solution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30CFEECD-715B-888C-2855-ABDD93B0EA35}"/>
              </a:ext>
            </a:extLst>
          </p:cNvPr>
          <p:cNvSpPr/>
          <p:nvPr/>
        </p:nvSpPr>
        <p:spPr>
          <a:xfrm>
            <a:off x="9008430" y="5592807"/>
            <a:ext cx="3101844" cy="658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chemeClr val="bg1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Machine learning offers automated and precise yield forecast solutions.</a:t>
            </a:r>
            <a:endParaRPr lang="en-US" sz="1750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56757-ABCB-E5D4-A823-64842F101920}"/>
              </a:ext>
            </a:extLst>
          </p:cNvPr>
          <p:cNvGrpSpPr/>
          <p:nvPr/>
        </p:nvGrpSpPr>
        <p:grpSpPr>
          <a:xfrm>
            <a:off x="8180812" y="-1902109"/>
            <a:ext cx="3144513" cy="1386245"/>
            <a:chOff x="3125703" y="7784558"/>
            <a:chExt cx="3144513" cy="1386245"/>
          </a:xfrm>
        </p:grpSpPr>
        <p:sp>
          <p:nvSpPr>
            <p:cNvPr id="33" name="Text 1">
              <a:extLst>
                <a:ext uri="{FF2B5EF4-FFF2-40B4-BE49-F238E27FC236}">
                  <a16:creationId xmlns:a16="http://schemas.microsoft.com/office/drawing/2014/main" id="{C525B670-C215-557C-2500-D982CEF77812}"/>
                </a:ext>
              </a:extLst>
            </p:cNvPr>
            <p:cNvSpPr/>
            <p:nvPr/>
          </p:nvSpPr>
          <p:spPr>
            <a:xfrm>
              <a:off x="3125703" y="7784558"/>
              <a:ext cx="1427678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Existing Methods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 2">
              <a:extLst>
                <a:ext uri="{FF2B5EF4-FFF2-40B4-BE49-F238E27FC236}">
                  <a16:creationId xmlns:a16="http://schemas.microsoft.com/office/drawing/2014/main" id="{493E1401-0010-F4F4-D012-5DF875D51353}"/>
                </a:ext>
              </a:extLst>
            </p:cNvPr>
            <p:cNvSpPr/>
            <p:nvPr/>
          </p:nvSpPr>
          <p:spPr>
            <a:xfrm>
              <a:off x="3125703" y="8365702"/>
              <a:ext cx="314451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chemeClr val="bg1"/>
                  </a:solidFill>
                  <a:latin typeface="Geist" pitchFamily="34" charset="0"/>
                  <a:ea typeface="Geist" pitchFamily="34" charset="-122"/>
                  <a:cs typeface="Geist" pitchFamily="34" charset="-120"/>
                </a:rPr>
                <a:t>Traditional vs. ML approaches.</a:t>
              </a:r>
              <a:endParaRPr lang="en-US" sz="175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 3">
              <a:extLst>
                <a:ext uri="{FF2B5EF4-FFF2-40B4-BE49-F238E27FC236}">
                  <a16:creationId xmlns:a16="http://schemas.microsoft.com/office/drawing/2014/main" id="{0D995C8C-5DDF-8E41-05D2-6BDC37CECE7F}"/>
                </a:ext>
              </a:extLst>
            </p:cNvPr>
            <p:cNvSpPr/>
            <p:nvPr/>
          </p:nvSpPr>
          <p:spPr>
            <a:xfrm>
              <a:off x="3125703" y="8807900"/>
              <a:ext cx="314451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chemeClr val="bg1"/>
                  </a:solidFill>
                  <a:latin typeface="Geist" pitchFamily="34" charset="0"/>
                  <a:ea typeface="Geist" pitchFamily="34" charset="-122"/>
                  <a:cs typeface="Geist" pitchFamily="34" charset="-120"/>
                </a:rPr>
                <a:t>ML in agriculture case studies.</a:t>
              </a:r>
              <a:endParaRPr lang="en-US" sz="17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3C79AF-4539-0562-6E5E-2C5361921B42}"/>
              </a:ext>
            </a:extLst>
          </p:cNvPr>
          <p:cNvGrpSpPr/>
          <p:nvPr/>
        </p:nvGrpSpPr>
        <p:grpSpPr>
          <a:xfrm>
            <a:off x="8109753" y="7768731"/>
            <a:ext cx="3144513" cy="1386245"/>
            <a:chOff x="6552718" y="7784558"/>
            <a:chExt cx="3144513" cy="1386245"/>
          </a:xfrm>
        </p:grpSpPr>
        <p:sp>
          <p:nvSpPr>
            <p:cNvPr id="37" name="Text 4">
              <a:extLst>
                <a:ext uri="{FF2B5EF4-FFF2-40B4-BE49-F238E27FC236}">
                  <a16:creationId xmlns:a16="http://schemas.microsoft.com/office/drawing/2014/main" id="{A448AA7B-FBA3-FB45-3735-1402D8636890}"/>
                </a:ext>
              </a:extLst>
            </p:cNvPr>
            <p:cNvSpPr/>
            <p:nvPr/>
          </p:nvSpPr>
          <p:spPr>
            <a:xfrm>
              <a:off x="6552718" y="7784558"/>
              <a:ext cx="1427678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Gaps Identified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 5">
              <a:extLst>
                <a:ext uri="{FF2B5EF4-FFF2-40B4-BE49-F238E27FC236}">
                  <a16:creationId xmlns:a16="http://schemas.microsoft.com/office/drawing/2014/main" id="{1C4C9290-8FCC-9C62-450B-462DDCE38237}"/>
                </a:ext>
              </a:extLst>
            </p:cNvPr>
            <p:cNvSpPr/>
            <p:nvPr/>
          </p:nvSpPr>
          <p:spPr>
            <a:xfrm>
              <a:off x="6552718" y="8365702"/>
              <a:ext cx="314451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chemeClr val="bg1"/>
                  </a:solidFill>
                  <a:latin typeface="Geist" pitchFamily="34" charset="0"/>
                  <a:ea typeface="Geist" pitchFamily="34" charset="-122"/>
                  <a:cs typeface="Geist" pitchFamily="34" charset="-120"/>
                </a:rPr>
                <a:t>Lack of real-time data.</a:t>
              </a:r>
              <a:endParaRPr lang="en-US" sz="175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 6">
              <a:extLst>
                <a:ext uri="{FF2B5EF4-FFF2-40B4-BE49-F238E27FC236}">
                  <a16:creationId xmlns:a16="http://schemas.microsoft.com/office/drawing/2014/main" id="{592EBF03-8597-2FDC-3861-54E918001D3D}"/>
                </a:ext>
              </a:extLst>
            </p:cNvPr>
            <p:cNvSpPr/>
            <p:nvPr/>
          </p:nvSpPr>
          <p:spPr>
            <a:xfrm>
              <a:off x="6552718" y="8807900"/>
              <a:ext cx="314451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chemeClr val="bg1"/>
                  </a:solidFill>
                  <a:latin typeface="Geist" pitchFamily="34" charset="0"/>
                  <a:ea typeface="Geist" pitchFamily="34" charset="-122"/>
                  <a:cs typeface="Geist" pitchFamily="34" charset="-120"/>
                </a:rPr>
                <a:t>Need for region-specific models.</a:t>
              </a:r>
              <a:endParaRPr lang="en-US" sz="175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79C708-473F-DAC4-A4A5-8DDCDF2CF3CF}"/>
              </a:ext>
            </a:extLst>
          </p:cNvPr>
          <p:cNvSpPr txBox="1"/>
          <p:nvPr/>
        </p:nvSpPr>
        <p:spPr>
          <a:xfrm>
            <a:off x="813732" y="3000473"/>
            <a:ext cx="290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C742F-BBE0-E665-2C79-C1746DDB0DF4}"/>
              </a:ext>
            </a:extLst>
          </p:cNvPr>
          <p:cNvSpPr txBox="1"/>
          <p:nvPr/>
        </p:nvSpPr>
        <p:spPr>
          <a:xfrm>
            <a:off x="-9552563" y="5642039"/>
            <a:ext cx="51945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Calibri" panose="020F0502020204030204" pitchFamily="34" charset="0"/>
              <a:buChar char="ⱺ"/>
            </a:pPr>
            <a:r>
              <a:rPr lang="nb-NO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 Klompenburg et al. (2020)</a:t>
            </a:r>
            <a:r>
              <a:rPr lang="nb-NO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ANNs best for complex data.</a:t>
            </a:r>
          </a:p>
          <a:p>
            <a:pPr marL="342900" indent="-342900">
              <a:buClr>
                <a:schemeClr val="bg1"/>
              </a:buClr>
              <a:buFont typeface="Calibri" panose="020F0502020204030204" pitchFamily="34" charset="0"/>
              <a:buChar char="ⱺ"/>
            </a:pPr>
            <a:endParaRPr lang="nb-NO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Calibri" panose="020F0502020204030204" pitchFamily="34" charset="0"/>
              <a:buChar char="ⱺ"/>
            </a:pP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Kalaiarasi et al. (2021)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Used ensemble methods + web tool.</a:t>
            </a:r>
          </a:p>
          <a:p>
            <a:pPr marL="342900" indent="-342900">
              <a:buClr>
                <a:schemeClr val="bg1"/>
              </a:buClr>
              <a:buFont typeface="Calibri" panose="020F0502020204030204" pitchFamily="34" charset="0"/>
              <a:buChar char="ⱺ"/>
            </a:pP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Calibri" panose="020F0502020204030204" pitchFamily="34" charset="0"/>
              <a:buChar char="ⱺ"/>
            </a:pPr>
            <a:r>
              <a:rPr lang="en-IN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Agarwal et al. (2021)</a:t>
            </a:r>
            <a:r>
              <a:rPr lang="en-I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SVM + mobile app with sensor data.</a:t>
            </a:r>
          </a:p>
        </p:txBody>
      </p:sp>
    </p:spTree>
    <p:extLst>
      <p:ext uri="{BB962C8B-B14F-4D97-AF65-F5344CB8AC3E}">
        <p14:creationId xmlns:p14="http://schemas.microsoft.com/office/powerpoint/2010/main" val="143297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5DCB3-5C13-3515-50BF-6EB804CE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2F7894F-5E43-E6AA-5F6B-2209B9549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442" y="1"/>
            <a:ext cx="23838082" cy="6858000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A68990-172F-468A-1E0A-05EC8EC0D4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3EA52C-0C65-7A2D-219D-3013851EE776}"/>
              </a:ext>
            </a:extLst>
          </p:cNvPr>
          <p:cNvGrpSpPr/>
          <p:nvPr/>
        </p:nvGrpSpPr>
        <p:grpSpPr>
          <a:xfrm rot="20085209">
            <a:off x="-1677422" y="-397540"/>
            <a:ext cx="7827850" cy="7899602"/>
            <a:chOff x="-1688986" y="-394948"/>
            <a:chExt cx="7827850" cy="789960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DD32FC-DAA8-CB05-03B8-A60A74D04F81}"/>
                </a:ext>
              </a:extLst>
            </p:cNvPr>
            <p:cNvSpPr/>
            <p:nvPr/>
          </p:nvSpPr>
          <p:spPr>
            <a:xfrm>
              <a:off x="505506" y="1649185"/>
              <a:ext cx="3237820" cy="3151415"/>
            </a:xfrm>
            <a:prstGeom prst="ellipse">
              <a:avLst/>
            </a:prstGeom>
            <a:gradFill flip="none" rotWithShape="1">
              <a:gsLst>
                <a:gs pos="0">
                  <a:srgbClr val="C98457"/>
                </a:gs>
                <a:gs pos="99000">
                  <a:srgbClr val="D8B977"/>
                </a:gs>
                <a:gs pos="100000">
                  <a:srgbClr val="D8B97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1609CB8-2B97-DCA5-DA91-23B06BB42CC7}"/>
                </a:ext>
              </a:extLst>
            </p:cNvPr>
            <p:cNvSpPr/>
            <p:nvPr/>
          </p:nvSpPr>
          <p:spPr>
            <a:xfrm>
              <a:off x="-1688986" y="-394948"/>
              <a:ext cx="7626803" cy="764789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D8B977"/>
                  </a:gs>
                  <a:gs pos="100000">
                    <a:srgbClr val="D49A5A"/>
                  </a:gs>
                  <a:gs pos="76000">
                    <a:srgbClr val="D49A5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AEF83F0-1844-B3AE-F32E-A2C58537B5A3}"/>
                </a:ext>
              </a:extLst>
            </p:cNvPr>
            <p:cNvSpPr/>
            <p:nvPr/>
          </p:nvSpPr>
          <p:spPr>
            <a:xfrm>
              <a:off x="4214812" y="142874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3FFB83-7853-E97C-8063-6A4221DC681E}"/>
                </a:ext>
              </a:extLst>
            </p:cNvPr>
            <p:cNvSpPr/>
            <p:nvPr/>
          </p:nvSpPr>
          <p:spPr>
            <a:xfrm>
              <a:off x="5738814" y="300037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78653C-F253-4754-1ACA-811BD51D5072}"/>
                </a:ext>
              </a:extLst>
            </p:cNvPr>
            <p:cNvSpPr/>
            <p:nvPr/>
          </p:nvSpPr>
          <p:spPr>
            <a:xfrm>
              <a:off x="1641301" y="7076029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13ED8B-0BEC-045D-1AA8-BB3233F324B5}"/>
              </a:ext>
            </a:extLst>
          </p:cNvPr>
          <p:cNvSpPr txBox="1"/>
          <p:nvPr/>
        </p:nvSpPr>
        <p:spPr>
          <a:xfrm>
            <a:off x="3204650" y="-715919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0B748-3F50-5E89-9313-7FDEB7BFBEB9}"/>
              </a:ext>
            </a:extLst>
          </p:cNvPr>
          <p:cNvSpPr txBox="1"/>
          <p:nvPr/>
        </p:nvSpPr>
        <p:spPr>
          <a:xfrm>
            <a:off x="3989884" y="1308823"/>
            <a:ext cx="1417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Literature 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781815-2421-FCAC-3D8D-6CE945FCE90F}"/>
              </a:ext>
            </a:extLst>
          </p:cNvPr>
          <p:cNvSpPr txBox="1"/>
          <p:nvPr/>
        </p:nvSpPr>
        <p:spPr>
          <a:xfrm>
            <a:off x="2164717" y="6824323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DBB46-DEEE-4864-24FC-153FA58C7D45}"/>
              </a:ext>
            </a:extLst>
          </p:cNvPr>
          <p:cNvSpPr/>
          <p:nvPr/>
        </p:nvSpPr>
        <p:spPr>
          <a:xfrm>
            <a:off x="174613" y="2967334"/>
            <a:ext cx="371499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2BB83E-C3AF-FB70-7386-12D7EC40BEE7}"/>
              </a:ext>
            </a:extLst>
          </p:cNvPr>
          <p:cNvGrpSpPr/>
          <p:nvPr/>
        </p:nvGrpSpPr>
        <p:grpSpPr>
          <a:xfrm>
            <a:off x="7153305" y="7815801"/>
            <a:ext cx="3566577" cy="5007846"/>
            <a:chOff x="7561865" y="656246"/>
            <a:chExt cx="3566577" cy="500784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D40BE63-CDEF-7578-BD3F-1639C3351D4A}"/>
                </a:ext>
              </a:extLst>
            </p:cNvPr>
            <p:cNvGrpSpPr/>
            <p:nvPr/>
          </p:nvGrpSpPr>
          <p:grpSpPr>
            <a:xfrm>
              <a:off x="7629408" y="656246"/>
              <a:ext cx="2967001" cy="1313691"/>
              <a:chOff x="6280190" y="3344699"/>
              <a:chExt cx="2967001" cy="1313691"/>
            </a:xfrm>
          </p:grpSpPr>
          <p:pic>
            <p:nvPicPr>
              <p:cNvPr id="38" name="Image 1" descr="preencoded.png">
                <a:extLst>
                  <a:ext uri="{FF2B5EF4-FFF2-40B4-BE49-F238E27FC236}">
                    <a16:creationId xmlns:a16="http://schemas.microsoft.com/office/drawing/2014/main" id="{2208AB62-C448-7CDB-A426-05697EA23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6280190" y="3457099"/>
                <a:ext cx="566976" cy="566976"/>
              </a:xfrm>
              <a:prstGeom prst="rect">
                <a:avLst/>
              </a:prstGeom>
              <a:noFill/>
            </p:spPr>
          </p:pic>
          <p:sp>
            <p:nvSpPr>
              <p:cNvPr id="39" name="Text 1">
                <a:extLst>
                  <a:ext uri="{FF2B5EF4-FFF2-40B4-BE49-F238E27FC236}">
                    <a16:creationId xmlns:a16="http://schemas.microsoft.com/office/drawing/2014/main" id="{7F8ACB61-D038-CBF7-1F8C-E8D8198162AD}"/>
                  </a:ext>
                </a:extLst>
              </p:cNvPr>
              <p:cNvSpPr/>
              <p:nvPr/>
            </p:nvSpPr>
            <p:spPr>
              <a:xfrm>
                <a:off x="6917376" y="3344699"/>
                <a:ext cx="2329815" cy="70866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b="1" dirty="0">
                    <a:solidFill>
                      <a:schemeClr val="bg1"/>
                    </a:solidFill>
                    <a:latin typeface="Noto Serif SC Bold" pitchFamily="34" charset="0"/>
                    <a:ea typeface="Noto Serif SC Bold" pitchFamily="34" charset="-122"/>
                    <a:cs typeface="Noto Serif SC Bold" pitchFamily="34" charset="-120"/>
                  </a:rPr>
                  <a:t>Linear Regression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 2">
                <a:extLst>
                  <a:ext uri="{FF2B5EF4-FFF2-40B4-BE49-F238E27FC236}">
                    <a16:creationId xmlns:a16="http://schemas.microsoft.com/office/drawing/2014/main" id="{8BD462FD-7FF0-D0AD-FE06-88C6FD691D0E}"/>
                  </a:ext>
                </a:extLst>
              </p:cNvPr>
              <p:cNvSpPr/>
              <p:nvPr/>
            </p:nvSpPr>
            <p:spPr>
              <a:xfrm>
                <a:off x="6299645" y="4091413"/>
                <a:ext cx="2329815" cy="56697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buNone/>
                </a:pPr>
                <a:r>
                  <a:rPr lang="en-US" sz="1750" dirty="0">
                    <a:solidFill>
                      <a:schemeClr val="bg1"/>
                    </a:solidFill>
                    <a:latin typeface="Geist" pitchFamily="34" charset="0"/>
                    <a:ea typeface="Geist" pitchFamily="34" charset="-122"/>
                    <a:cs typeface="Geist" pitchFamily="34" charset="-120"/>
                  </a:rPr>
                  <a:t>Simple, foundational model.</a:t>
                </a:r>
                <a:endParaRPr lang="en-US" sz="17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C5F17C5-A026-E4E6-5F68-955FA02BF783}"/>
                </a:ext>
              </a:extLst>
            </p:cNvPr>
            <p:cNvGrpSpPr/>
            <p:nvPr/>
          </p:nvGrpSpPr>
          <p:grpSpPr>
            <a:xfrm>
              <a:off x="7561865" y="2544609"/>
              <a:ext cx="3034544" cy="1335544"/>
              <a:chOff x="8893493" y="3457099"/>
              <a:chExt cx="3034544" cy="1335544"/>
            </a:xfrm>
          </p:grpSpPr>
          <p:pic>
            <p:nvPicPr>
              <p:cNvPr id="35" name="Image 2" descr="preencoded.png">
                <a:extLst>
                  <a:ext uri="{FF2B5EF4-FFF2-40B4-BE49-F238E27FC236}">
                    <a16:creationId xmlns:a16="http://schemas.microsoft.com/office/drawing/2014/main" id="{6F5475ED-428F-C15C-EADB-26FAB8FE9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000" contrast="-4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93493" y="3457099"/>
                <a:ext cx="566976" cy="566976"/>
              </a:xfrm>
              <a:prstGeom prst="rect">
                <a:avLst/>
              </a:prstGeom>
            </p:spPr>
          </p:pic>
          <p:sp>
            <p:nvSpPr>
              <p:cNvPr id="36" name="Text 3">
                <a:extLst>
                  <a:ext uri="{FF2B5EF4-FFF2-40B4-BE49-F238E27FC236}">
                    <a16:creationId xmlns:a16="http://schemas.microsoft.com/office/drawing/2014/main" id="{DDACCED2-1F34-F32E-04E8-560A9DCAF1C0}"/>
                  </a:ext>
                </a:extLst>
              </p:cNvPr>
              <p:cNvSpPr/>
              <p:nvPr/>
            </p:nvSpPr>
            <p:spPr>
              <a:xfrm>
                <a:off x="9598222" y="3563422"/>
                <a:ext cx="232981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b="1" dirty="0">
                    <a:solidFill>
                      <a:schemeClr val="bg1"/>
                    </a:solidFill>
                    <a:latin typeface="Noto Serif SC Bold" pitchFamily="34" charset="0"/>
                    <a:ea typeface="Noto Serif SC Bold" pitchFamily="34" charset="-122"/>
                    <a:cs typeface="Noto Serif SC Bold" pitchFamily="34" charset="-120"/>
                  </a:rPr>
                  <a:t>Random Forest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 4">
                <a:extLst>
                  <a:ext uri="{FF2B5EF4-FFF2-40B4-BE49-F238E27FC236}">
                    <a16:creationId xmlns:a16="http://schemas.microsoft.com/office/drawing/2014/main" id="{BFAEFD8A-E00D-ADB5-C652-CE48046B7BA5}"/>
                  </a:ext>
                </a:extLst>
              </p:cNvPr>
              <p:cNvSpPr/>
              <p:nvPr/>
            </p:nvSpPr>
            <p:spPr>
              <a:xfrm>
                <a:off x="9020831" y="4066838"/>
                <a:ext cx="2329815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buNone/>
                </a:pPr>
                <a:r>
                  <a:rPr lang="en-US" sz="1750" dirty="0">
                    <a:solidFill>
                      <a:schemeClr val="bg1"/>
                    </a:solidFill>
                    <a:latin typeface="Geist" pitchFamily="34" charset="0"/>
                    <a:ea typeface="Geist" pitchFamily="34" charset="-122"/>
                    <a:cs typeface="Geist" pitchFamily="34" charset="-120"/>
                  </a:rPr>
                  <a:t>High accuracy, heterogeneous data.</a:t>
                </a:r>
                <a:endParaRPr lang="en-US" sz="17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D00938-B785-3A5F-4037-8F6579A1B21E}"/>
                </a:ext>
              </a:extLst>
            </p:cNvPr>
            <p:cNvGrpSpPr/>
            <p:nvPr/>
          </p:nvGrpSpPr>
          <p:grpSpPr>
            <a:xfrm>
              <a:off x="7681301" y="4333239"/>
              <a:ext cx="3447141" cy="1330853"/>
              <a:chOff x="-7122008" y="2700634"/>
              <a:chExt cx="3447141" cy="133085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A5E6956-5AB6-4DDB-2278-8DDAE761CB3D}"/>
                  </a:ext>
                </a:extLst>
              </p:cNvPr>
              <p:cNvGrpSpPr/>
              <p:nvPr/>
            </p:nvGrpSpPr>
            <p:grpSpPr>
              <a:xfrm>
                <a:off x="-7003008" y="2758998"/>
                <a:ext cx="3328141" cy="1272489"/>
                <a:chOff x="11458624" y="3484377"/>
                <a:chExt cx="3328141" cy="1272489"/>
              </a:xfrm>
            </p:grpSpPr>
            <p:sp>
              <p:nvSpPr>
                <p:cNvPr id="33" name="Text 5">
                  <a:extLst>
                    <a:ext uri="{FF2B5EF4-FFF2-40B4-BE49-F238E27FC236}">
                      <a16:creationId xmlns:a16="http://schemas.microsoft.com/office/drawing/2014/main" id="{212D0D11-65C4-9F96-000B-653347C457A2}"/>
                    </a:ext>
                  </a:extLst>
                </p:cNvPr>
                <p:cNvSpPr/>
                <p:nvPr/>
              </p:nvSpPr>
              <p:spPr>
                <a:xfrm>
                  <a:off x="11931389" y="3484377"/>
                  <a:ext cx="2855376" cy="780309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 algn="l">
                    <a:lnSpc>
                      <a:spcPts val="2750"/>
                    </a:lnSpc>
                    <a:buNone/>
                  </a:pPr>
                  <a:r>
                    <a:rPr lang="en-US" sz="2200" dirty="0">
                      <a:solidFill>
                        <a:schemeClr val="bg1"/>
                      </a:solidFill>
                    </a:rPr>
                    <a:t>Support Vector Machine</a:t>
                  </a:r>
                </a:p>
              </p:txBody>
            </p:sp>
            <p:sp>
              <p:nvSpPr>
                <p:cNvPr id="34" name="Text 6">
                  <a:extLst>
                    <a:ext uri="{FF2B5EF4-FFF2-40B4-BE49-F238E27FC236}">
                      <a16:creationId xmlns:a16="http://schemas.microsoft.com/office/drawing/2014/main" id="{3CD13912-FA1C-436E-AA72-2DAB4793EB36}"/>
                    </a:ext>
                  </a:extLst>
                </p:cNvPr>
                <p:cNvSpPr/>
                <p:nvPr/>
              </p:nvSpPr>
              <p:spPr>
                <a:xfrm>
                  <a:off x="11458624" y="4031061"/>
                  <a:ext cx="2329815" cy="72580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 algn="l">
                    <a:buNone/>
                  </a:pPr>
                  <a:r>
                    <a:rPr lang="en-US" sz="1750" dirty="0">
                      <a:solidFill>
                        <a:schemeClr val="bg1"/>
                      </a:solidFill>
                      <a:latin typeface="Geist" pitchFamily="34" charset="0"/>
                      <a:ea typeface="Geist" pitchFamily="34" charset="-122"/>
                      <a:cs typeface="Geist" pitchFamily="34" charset="-120"/>
                    </a:rPr>
                    <a:t>Complex pattern recognition.</a:t>
                  </a:r>
                  <a:endParaRPr lang="en-US" sz="175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2" name="Image 3" descr="preencoded.png">
                <a:extLst>
                  <a:ext uri="{FF2B5EF4-FFF2-40B4-BE49-F238E27FC236}">
                    <a16:creationId xmlns:a16="http://schemas.microsoft.com/office/drawing/2014/main" id="{9BC82B5B-576E-EC84-A588-75CD709F4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-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7122008" y="2700634"/>
                <a:ext cx="533400" cy="533400"/>
              </a:xfrm>
              <a:prstGeom prst="rect">
                <a:avLst/>
              </a:prstGeom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5AF2D6-2E3E-C179-BE07-3450EA1A0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78" y="-5924992"/>
            <a:ext cx="5595527" cy="5591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CDA7F3-547F-94EE-CF69-B4A4B8E7DFAE}"/>
              </a:ext>
            </a:extLst>
          </p:cNvPr>
          <p:cNvSpPr txBox="1"/>
          <p:nvPr/>
        </p:nvSpPr>
        <p:spPr>
          <a:xfrm>
            <a:off x="6361875" y="1673151"/>
            <a:ext cx="51945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Calibri" panose="020F0502020204030204" pitchFamily="34" charset="0"/>
              <a:buChar char="ⱺ"/>
            </a:pPr>
            <a:r>
              <a:rPr lang="nb-NO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 Klompenburg et al. (2020)</a:t>
            </a:r>
            <a:r>
              <a:rPr lang="nb-NO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ANNs best for complex data.</a:t>
            </a:r>
          </a:p>
          <a:p>
            <a:pPr marL="342900" indent="-342900">
              <a:buClr>
                <a:schemeClr val="bg1"/>
              </a:buClr>
              <a:buFont typeface="Calibri" panose="020F0502020204030204" pitchFamily="34" charset="0"/>
              <a:buChar char="ⱺ"/>
            </a:pPr>
            <a:endParaRPr lang="nb-NO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Calibri" panose="020F0502020204030204" pitchFamily="34" charset="0"/>
              <a:buChar char="ⱺ"/>
            </a:pP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Kalaiarasi et al. (2021)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Used ensemble methods + web tool.</a:t>
            </a:r>
          </a:p>
          <a:p>
            <a:pPr marL="342900" indent="-342900">
              <a:buClr>
                <a:schemeClr val="bg1"/>
              </a:buClr>
              <a:buFont typeface="Calibri" panose="020F0502020204030204" pitchFamily="34" charset="0"/>
              <a:buChar char="ⱺ"/>
            </a:pP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Calibri" panose="020F0502020204030204" pitchFamily="34" charset="0"/>
              <a:buChar char="ⱺ"/>
            </a:pPr>
            <a:r>
              <a:rPr lang="en-IN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Agarwal et al. (2021)</a:t>
            </a:r>
            <a:r>
              <a:rPr lang="en-I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SVM + mobile app with sensor data.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66C79B-BBF6-AF99-345A-8535D7F7C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8233" y="8346031"/>
            <a:ext cx="5509568" cy="17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6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1693C-333D-C9A1-7A12-2A36E6D58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5B4DB75-2CDD-00B4-F332-CC7D825768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596409" y="5819368"/>
            <a:ext cx="808323" cy="347379"/>
          </a:xfrm>
          <a:prstGeom prst="bentConnector3">
            <a:avLst>
              <a:gd name="adj1" fmla="val -905"/>
            </a:avLst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F4B7469-DD64-1D43-0B8B-2479478F1F92}"/>
              </a:ext>
            </a:extLst>
          </p:cNvPr>
          <p:cNvCxnSpPr>
            <a:cxnSpLocks/>
          </p:cNvCxnSpPr>
          <p:nvPr/>
        </p:nvCxnSpPr>
        <p:spPr>
          <a:xfrm rot="10800000">
            <a:off x="4860600" y="3900281"/>
            <a:ext cx="1128984" cy="762270"/>
          </a:xfrm>
          <a:prstGeom prst="bentConnector3">
            <a:avLst>
              <a:gd name="adj1" fmla="val 103995"/>
            </a:avLst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4AEC53C-A949-97BC-D695-5A392CF5DF4A}"/>
              </a:ext>
            </a:extLst>
          </p:cNvPr>
          <p:cNvCxnSpPr/>
          <p:nvPr/>
        </p:nvCxnSpPr>
        <p:spPr>
          <a:xfrm rot="5400000" flipH="1" flipV="1">
            <a:off x="8760068" y="2958391"/>
            <a:ext cx="1360964" cy="533400"/>
          </a:xfrm>
          <a:prstGeom prst="bentConnector3">
            <a:avLst>
              <a:gd name="adj1" fmla="val 51120"/>
            </a:avLst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Web design">
            <a:extLst>
              <a:ext uri="{FF2B5EF4-FFF2-40B4-BE49-F238E27FC236}">
                <a16:creationId xmlns:a16="http://schemas.microsoft.com/office/drawing/2014/main" id="{9070D7F4-BA2B-9866-6368-B1B02D3C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801" y="2590800"/>
            <a:ext cx="545788" cy="659597"/>
          </a:xfrm>
          <a:prstGeom prst="rect">
            <a:avLst/>
          </a:prstGeom>
        </p:spPr>
      </p:pic>
      <p:pic>
        <p:nvPicPr>
          <p:cNvPr id="36" name="Graphic 35" descr="Processor">
            <a:extLst>
              <a:ext uri="{FF2B5EF4-FFF2-40B4-BE49-F238E27FC236}">
                <a16:creationId xmlns:a16="http://schemas.microsoft.com/office/drawing/2014/main" id="{B9E84982-FB51-135B-FC13-FF190754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8995" y="3596686"/>
            <a:ext cx="659597" cy="659597"/>
          </a:xfrm>
          <a:prstGeom prst="rect">
            <a:avLst/>
          </a:prstGeom>
        </p:spPr>
      </p:pic>
      <p:pic>
        <p:nvPicPr>
          <p:cNvPr id="35" name="Image 5" descr="preencoded.png">
            <a:extLst>
              <a:ext uri="{FF2B5EF4-FFF2-40B4-BE49-F238E27FC236}">
                <a16:creationId xmlns:a16="http://schemas.microsoft.com/office/drawing/2014/main" id="{1B46D90F-A92A-5E32-9000-42675D3CC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098" y="3798383"/>
            <a:ext cx="339328" cy="4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EC6D39-F7B4-EFC2-6E1D-519868E4A4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442" y="1"/>
            <a:ext cx="23838082" cy="6858000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ECC606-7286-2FA5-5070-700B5DEA6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F7B271-6491-3E50-D99A-8BFD6924CB1E}"/>
              </a:ext>
            </a:extLst>
          </p:cNvPr>
          <p:cNvGrpSpPr/>
          <p:nvPr/>
        </p:nvGrpSpPr>
        <p:grpSpPr>
          <a:xfrm rot="18622210">
            <a:off x="-1728799" y="-283579"/>
            <a:ext cx="7626803" cy="7647896"/>
            <a:chOff x="-1688986" y="-394948"/>
            <a:chExt cx="7626803" cy="764789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D4B43C7-8A41-AE0D-DEFB-B641E40B9766}"/>
                </a:ext>
              </a:extLst>
            </p:cNvPr>
            <p:cNvSpPr/>
            <p:nvPr/>
          </p:nvSpPr>
          <p:spPr>
            <a:xfrm>
              <a:off x="505506" y="1649185"/>
              <a:ext cx="3237820" cy="3151415"/>
            </a:xfrm>
            <a:prstGeom prst="ellipse">
              <a:avLst/>
            </a:prstGeom>
            <a:gradFill flip="none" rotWithShape="1">
              <a:gsLst>
                <a:gs pos="0">
                  <a:srgbClr val="C98457"/>
                </a:gs>
                <a:gs pos="99000">
                  <a:srgbClr val="D8B977"/>
                </a:gs>
                <a:gs pos="100000">
                  <a:srgbClr val="D8B97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AE464F-37E7-F36B-AC19-C5BD1AA42877}"/>
                </a:ext>
              </a:extLst>
            </p:cNvPr>
            <p:cNvSpPr/>
            <p:nvPr/>
          </p:nvSpPr>
          <p:spPr>
            <a:xfrm>
              <a:off x="-1688986" y="-394948"/>
              <a:ext cx="7626803" cy="764789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D8B977"/>
                  </a:gs>
                  <a:gs pos="100000">
                    <a:srgbClr val="D49A5A"/>
                  </a:gs>
                  <a:gs pos="76000">
                    <a:srgbClr val="D49A5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4C565A-5705-32A0-E7C2-D6C9DF268831}"/>
                </a:ext>
              </a:extLst>
            </p:cNvPr>
            <p:cNvSpPr/>
            <p:nvPr/>
          </p:nvSpPr>
          <p:spPr>
            <a:xfrm>
              <a:off x="4214812" y="142874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5F22F3-6929-3DB0-5029-F547AEA56023}"/>
                </a:ext>
              </a:extLst>
            </p:cNvPr>
            <p:cNvSpPr/>
            <p:nvPr/>
          </p:nvSpPr>
          <p:spPr>
            <a:xfrm>
              <a:off x="5515989" y="4527772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5E427EC-2748-D9B6-AE32-9081EA075198}"/>
              </a:ext>
            </a:extLst>
          </p:cNvPr>
          <p:cNvSpPr txBox="1"/>
          <p:nvPr/>
        </p:nvSpPr>
        <p:spPr>
          <a:xfrm>
            <a:off x="3204650" y="-715919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5B3200-0358-73F3-22B3-E2664BAE9999}"/>
              </a:ext>
            </a:extLst>
          </p:cNvPr>
          <p:cNvSpPr txBox="1"/>
          <p:nvPr/>
        </p:nvSpPr>
        <p:spPr>
          <a:xfrm>
            <a:off x="3989884" y="1308823"/>
            <a:ext cx="1417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Technical </a:t>
            </a:r>
          </a:p>
          <a:p>
            <a:r>
              <a:rPr lang="en-IN" sz="20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A47DF5-CE52-7B6B-931C-DCE19087121B}"/>
              </a:ext>
            </a:extLst>
          </p:cNvPr>
          <p:cNvSpPr txBox="1"/>
          <p:nvPr/>
        </p:nvSpPr>
        <p:spPr>
          <a:xfrm>
            <a:off x="2164717" y="6824323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3B4183-F7D5-7517-9219-D1AFCF729A46}"/>
              </a:ext>
            </a:extLst>
          </p:cNvPr>
          <p:cNvSpPr/>
          <p:nvPr/>
        </p:nvSpPr>
        <p:spPr>
          <a:xfrm>
            <a:off x="174613" y="2967334"/>
            <a:ext cx="371499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2B1D87-B0C9-6798-D04E-27A9F93576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405" y="701778"/>
            <a:ext cx="4885431" cy="31783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DBAC11-B9A4-8DD7-A671-A96952CDA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33" y="6031959"/>
            <a:ext cx="6275516" cy="40827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7018185-4734-4F1F-0EA3-43F3BBA2D2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37" y="-2976051"/>
            <a:ext cx="7631746" cy="49650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D86B58F-7B81-3274-8106-36008374EA25}"/>
              </a:ext>
            </a:extLst>
          </p:cNvPr>
          <p:cNvSpPr txBox="1"/>
          <p:nvPr/>
        </p:nvSpPr>
        <p:spPr>
          <a:xfrm>
            <a:off x="8420614" y="8699831"/>
            <a:ext cx="3900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</a:rPr>
              <a:t>Data Sources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Gov datasets, Kaggle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565D26-B102-3F50-D688-446C8863FE5B}"/>
              </a:ext>
            </a:extLst>
          </p:cNvPr>
          <p:cNvSpPr txBox="1"/>
          <p:nvPr/>
        </p:nvSpPr>
        <p:spPr>
          <a:xfrm>
            <a:off x="8420614" y="9672921"/>
            <a:ext cx="3080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</a:rPr>
              <a:t>Hardware</a:t>
            </a:r>
          </a:p>
          <a:p>
            <a:pPr>
              <a:buNone/>
            </a:pPr>
            <a:r>
              <a:rPr lang="en-IN" sz="2400" dirty="0">
                <a:solidFill>
                  <a:schemeClr val="bg1"/>
                </a:solidFill>
              </a:rPr>
              <a:t>8GB RAM, i5 Processor.</a:t>
            </a:r>
          </a:p>
          <a:p>
            <a:pPr algn="l"/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C6B84-BA49-DCA6-33D6-7A73D4DE069C}"/>
              </a:ext>
            </a:extLst>
          </p:cNvPr>
          <p:cNvSpPr txBox="1"/>
          <p:nvPr/>
        </p:nvSpPr>
        <p:spPr>
          <a:xfrm>
            <a:off x="6626520" y="-2289908"/>
            <a:ext cx="3161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</a:rPr>
              <a:t>Software</a:t>
            </a:r>
          </a:p>
          <a:p>
            <a:pPr>
              <a:buNone/>
            </a:pPr>
            <a:r>
              <a:rPr lang="en-IN" sz="2400" dirty="0">
                <a:solidFill>
                  <a:schemeClr val="bg1"/>
                </a:solidFill>
              </a:rPr>
              <a:t>Python, Pandas,</a:t>
            </a:r>
          </a:p>
          <a:p>
            <a:pPr>
              <a:buNone/>
            </a:pPr>
            <a:r>
              <a:rPr lang="en-IN" sz="2400" dirty="0">
                <a:solidFill>
                  <a:schemeClr val="bg1"/>
                </a:solidFill>
              </a:rPr>
              <a:t>Scikit-learn,</a:t>
            </a:r>
          </a:p>
          <a:p>
            <a:pPr>
              <a:buNone/>
            </a:pPr>
            <a:r>
              <a:rPr lang="en-IN" sz="2400" dirty="0" err="1">
                <a:solidFill>
                  <a:schemeClr val="bg1"/>
                </a:solidFill>
              </a:rPr>
              <a:t>React,Flask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D1F032-84FF-FC61-82E6-1C6C21708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92" y="2836957"/>
            <a:ext cx="5595527" cy="3619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CB2EC-28FA-7D1F-95FB-CD19D74CF1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8233" y="508317"/>
            <a:ext cx="5509568" cy="1754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CFA919-653C-6F4C-AFB1-D3EA640AEB93}"/>
              </a:ext>
            </a:extLst>
          </p:cNvPr>
          <p:cNvSpPr txBox="1"/>
          <p:nvPr/>
        </p:nvSpPr>
        <p:spPr>
          <a:xfrm>
            <a:off x="7081284" y="2263124"/>
            <a:ext cx="326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>
                <a:solidFill>
                  <a:schemeClr val="bg1"/>
                </a:solidFill>
              </a:rPr>
              <a:t>Fig 1 : Dataset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ADAC80-5396-11BF-72A1-D4F39F401FEA}"/>
              </a:ext>
            </a:extLst>
          </p:cNvPr>
          <p:cNvSpPr txBox="1"/>
          <p:nvPr/>
        </p:nvSpPr>
        <p:spPr>
          <a:xfrm>
            <a:off x="7233684" y="6370848"/>
            <a:ext cx="403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>
                <a:solidFill>
                  <a:schemeClr val="bg1"/>
                </a:solidFill>
              </a:rPr>
              <a:t>Fig 2 : Performance of model</a:t>
            </a:r>
          </a:p>
        </p:txBody>
      </p:sp>
    </p:spTree>
    <p:extLst>
      <p:ext uri="{BB962C8B-B14F-4D97-AF65-F5344CB8AC3E}">
        <p14:creationId xmlns:p14="http://schemas.microsoft.com/office/powerpoint/2010/main" val="44517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EAB54-68D7-1D26-0D1E-0C1F639A4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364A55-641F-5AB7-6AE8-70104FEB836A}"/>
              </a:ext>
            </a:extLst>
          </p:cNvPr>
          <p:cNvSpPr txBox="1"/>
          <p:nvPr/>
        </p:nvSpPr>
        <p:spPr>
          <a:xfrm>
            <a:off x="2826980" y="531878"/>
            <a:ext cx="2300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Project requirment</a:t>
            </a:r>
          </a:p>
        </p:txBody>
      </p:sp>
      <p:sp>
        <p:nvSpPr>
          <p:cNvPr id="76" name="Shape 3">
            <a:extLst>
              <a:ext uri="{FF2B5EF4-FFF2-40B4-BE49-F238E27FC236}">
                <a16:creationId xmlns:a16="http://schemas.microsoft.com/office/drawing/2014/main" id="{E7C37F2F-D357-AD46-BB53-C740B19E27BB}"/>
              </a:ext>
            </a:extLst>
          </p:cNvPr>
          <p:cNvSpPr/>
          <p:nvPr/>
        </p:nvSpPr>
        <p:spPr>
          <a:xfrm>
            <a:off x="11147510" y="401603"/>
            <a:ext cx="384264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5" name="Shape 3">
            <a:extLst>
              <a:ext uri="{FF2B5EF4-FFF2-40B4-BE49-F238E27FC236}">
                <a16:creationId xmlns:a16="http://schemas.microsoft.com/office/drawing/2014/main" id="{94E239DB-8391-A2D6-A800-95609DB36F7F}"/>
              </a:ext>
            </a:extLst>
          </p:cNvPr>
          <p:cNvSpPr/>
          <p:nvPr/>
        </p:nvSpPr>
        <p:spPr>
          <a:xfrm>
            <a:off x="11147510" y="5960018"/>
            <a:ext cx="384264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4" name="Shape 3">
            <a:extLst>
              <a:ext uri="{FF2B5EF4-FFF2-40B4-BE49-F238E27FC236}">
                <a16:creationId xmlns:a16="http://schemas.microsoft.com/office/drawing/2014/main" id="{1A084110-B28A-C85C-BF35-DD27B7E11A47}"/>
              </a:ext>
            </a:extLst>
          </p:cNvPr>
          <p:cNvSpPr/>
          <p:nvPr/>
        </p:nvSpPr>
        <p:spPr>
          <a:xfrm>
            <a:off x="2340073" y="5483046"/>
            <a:ext cx="384264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3" name="Shape 3">
            <a:extLst>
              <a:ext uri="{FF2B5EF4-FFF2-40B4-BE49-F238E27FC236}">
                <a16:creationId xmlns:a16="http://schemas.microsoft.com/office/drawing/2014/main" id="{8FC32037-9934-55FD-FFF8-96E83C7580D8}"/>
              </a:ext>
            </a:extLst>
          </p:cNvPr>
          <p:cNvSpPr/>
          <p:nvPr/>
        </p:nvSpPr>
        <p:spPr>
          <a:xfrm>
            <a:off x="2032110" y="564367"/>
            <a:ext cx="384264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0BC326-3441-4ED2-7017-50C6F73E8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442" y="1"/>
            <a:ext cx="23838082" cy="6858000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638698-E9C4-1021-53F9-FAC721EE8A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EAA26A-6A7F-4EE6-541F-8AFA9322AD6E}"/>
              </a:ext>
            </a:extLst>
          </p:cNvPr>
          <p:cNvGrpSpPr/>
          <p:nvPr/>
        </p:nvGrpSpPr>
        <p:grpSpPr>
          <a:xfrm rot="17156781">
            <a:off x="-1728799" y="-283579"/>
            <a:ext cx="7626803" cy="7647896"/>
            <a:chOff x="-1688986" y="-394948"/>
            <a:chExt cx="7626803" cy="764789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738E0DE-5537-E9E9-3A63-10E2E3101A97}"/>
                </a:ext>
              </a:extLst>
            </p:cNvPr>
            <p:cNvSpPr/>
            <p:nvPr/>
          </p:nvSpPr>
          <p:spPr>
            <a:xfrm>
              <a:off x="505506" y="1649185"/>
              <a:ext cx="3237820" cy="3151415"/>
            </a:xfrm>
            <a:prstGeom prst="ellipse">
              <a:avLst/>
            </a:prstGeom>
            <a:gradFill flip="none" rotWithShape="1">
              <a:gsLst>
                <a:gs pos="0">
                  <a:srgbClr val="C98457"/>
                </a:gs>
                <a:gs pos="99000">
                  <a:srgbClr val="D8B977"/>
                </a:gs>
                <a:gs pos="100000">
                  <a:srgbClr val="D8B97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FC3F0F-0463-1211-2DE3-053702B7383E}"/>
                </a:ext>
              </a:extLst>
            </p:cNvPr>
            <p:cNvSpPr/>
            <p:nvPr/>
          </p:nvSpPr>
          <p:spPr>
            <a:xfrm>
              <a:off x="-1688986" y="-394948"/>
              <a:ext cx="7626803" cy="764789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D8B977"/>
                  </a:gs>
                  <a:gs pos="100000">
                    <a:srgbClr val="D49A5A"/>
                  </a:gs>
                  <a:gs pos="76000">
                    <a:srgbClr val="D49A5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8F3F4E-8955-B51C-9990-2CF8AFC709A1}"/>
                </a:ext>
              </a:extLst>
            </p:cNvPr>
            <p:cNvSpPr/>
            <p:nvPr/>
          </p:nvSpPr>
          <p:spPr>
            <a:xfrm>
              <a:off x="4214812" y="142874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D2FC95-95E3-8EE4-E851-147C21D1BF83}"/>
                </a:ext>
              </a:extLst>
            </p:cNvPr>
            <p:cNvSpPr/>
            <p:nvPr/>
          </p:nvSpPr>
          <p:spPr>
            <a:xfrm>
              <a:off x="4650235" y="5854483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63C767-139C-7B31-E1AE-4BDBEFEAADE0}"/>
              </a:ext>
            </a:extLst>
          </p:cNvPr>
          <p:cNvSpPr txBox="1"/>
          <p:nvPr/>
        </p:nvSpPr>
        <p:spPr>
          <a:xfrm>
            <a:off x="3204650" y="-715919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6D4394-4321-B34A-DC81-FBA6A7A36498}"/>
              </a:ext>
            </a:extLst>
          </p:cNvPr>
          <p:cNvSpPr txBox="1"/>
          <p:nvPr/>
        </p:nvSpPr>
        <p:spPr>
          <a:xfrm>
            <a:off x="3839984" y="1278843"/>
            <a:ext cx="1417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System requirment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4811F7-C86D-31E1-DAC1-62CDF9468ED5}"/>
              </a:ext>
            </a:extLst>
          </p:cNvPr>
          <p:cNvSpPr txBox="1"/>
          <p:nvPr/>
        </p:nvSpPr>
        <p:spPr>
          <a:xfrm>
            <a:off x="2164717" y="6824323"/>
            <a:ext cx="103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64C293-4F97-8DC7-B209-E466A3ACEFAE}"/>
              </a:ext>
            </a:extLst>
          </p:cNvPr>
          <p:cNvSpPr/>
          <p:nvPr/>
        </p:nvSpPr>
        <p:spPr>
          <a:xfrm>
            <a:off x="174613" y="2967334"/>
            <a:ext cx="371499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41DE6E-0672-97DD-082B-AD845E8A8E89}"/>
              </a:ext>
            </a:extLst>
          </p:cNvPr>
          <p:cNvGrpSpPr/>
          <p:nvPr/>
        </p:nvGrpSpPr>
        <p:grpSpPr>
          <a:xfrm>
            <a:off x="6809087" y="2107309"/>
            <a:ext cx="5097414" cy="3722103"/>
            <a:chOff x="-12355840" y="1"/>
            <a:chExt cx="7061830" cy="459430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F75C3B1-BC4A-92AE-039D-FE382E99D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55840" y="1"/>
              <a:ext cx="7061830" cy="4594302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6F6460-B9A8-3231-5128-3E544040B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87753">
              <a:off x="-12100538" y="198709"/>
              <a:ext cx="6373674" cy="4146598"/>
            </a:xfrm>
            <a:prstGeom prst="rect">
              <a:avLst/>
            </a:prstGeom>
            <a:effectLst>
              <a:outerShdw blurRad="50800" dist="50800" dir="600000" algn="ctr" rotWithShape="0">
                <a:schemeClr val="bg1">
                  <a:alpha val="43000"/>
                </a:scheme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B49F8E-37ED-42C3-ADEC-00729C166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994544" y="209910"/>
              <a:ext cx="6339236" cy="4124194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alpha val="62000"/>
                </a:schemeClr>
              </a:outerShdw>
            </a:effectLst>
          </p:spPr>
        </p:pic>
      </p:grp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8B0329A5-89CD-D6F8-A78F-0AFEDC279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271" y="3429000"/>
            <a:ext cx="339328" cy="424220"/>
          </a:xfrm>
          <a:prstGeom prst="rect">
            <a:avLst/>
          </a:prstGeom>
        </p:spPr>
      </p:pic>
      <p:pic>
        <p:nvPicPr>
          <p:cNvPr id="33" name="Graphic 32" descr="Processor">
            <a:extLst>
              <a:ext uri="{FF2B5EF4-FFF2-40B4-BE49-F238E27FC236}">
                <a16:creationId xmlns:a16="http://schemas.microsoft.com/office/drawing/2014/main" id="{70D9310B-9B10-C145-08E5-2B8DD398D8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4029" y="4585503"/>
            <a:ext cx="659597" cy="659597"/>
          </a:xfrm>
          <a:prstGeom prst="rect">
            <a:avLst/>
          </a:prstGeom>
        </p:spPr>
      </p:pic>
      <p:pic>
        <p:nvPicPr>
          <p:cNvPr id="35" name="Graphic 34" descr="Web design">
            <a:extLst>
              <a:ext uri="{FF2B5EF4-FFF2-40B4-BE49-F238E27FC236}">
                <a16:creationId xmlns:a16="http://schemas.microsoft.com/office/drawing/2014/main" id="{7E1A3AC8-D41F-5EB0-69B1-1FC907BEDC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001" y="2971800"/>
            <a:ext cx="545788" cy="65959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8A19174-F4F3-8846-3978-104F6BEABA6D}"/>
              </a:ext>
            </a:extLst>
          </p:cNvPr>
          <p:cNvSpPr txBox="1"/>
          <p:nvPr/>
        </p:nvSpPr>
        <p:spPr>
          <a:xfrm>
            <a:off x="6287853" y="1130628"/>
            <a:ext cx="3161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</a:rPr>
              <a:t>Software</a:t>
            </a:r>
          </a:p>
          <a:p>
            <a:pPr>
              <a:buNone/>
            </a:pPr>
            <a:r>
              <a:rPr lang="en-IN" sz="2400" dirty="0">
                <a:solidFill>
                  <a:schemeClr val="bg1"/>
                </a:solidFill>
              </a:rPr>
              <a:t>Python, Pandas,</a:t>
            </a:r>
          </a:p>
          <a:p>
            <a:pPr>
              <a:buNone/>
            </a:pPr>
            <a:r>
              <a:rPr lang="en-IN" sz="2400" dirty="0">
                <a:solidFill>
                  <a:schemeClr val="bg1"/>
                </a:solidFill>
              </a:rPr>
              <a:t>Scikit-learn,</a:t>
            </a:r>
          </a:p>
          <a:p>
            <a:pPr>
              <a:buNone/>
            </a:pPr>
            <a:r>
              <a:rPr lang="en-IN" sz="2400" dirty="0" err="1">
                <a:solidFill>
                  <a:schemeClr val="bg1"/>
                </a:solidFill>
              </a:rPr>
              <a:t>React,Flask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F3785D-0811-7776-6D9A-D75D0C69288D}"/>
              </a:ext>
            </a:extLst>
          </p:cNvPr>
          <p:cNvSpPr txBox="1"/>
          <p:nvPr/>
        </p:nvSpPr>
        <p:spPr>
          <a:xfrm>
            <a:off x="9357793" y="977959"/>
            <a:ext cx="3900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</a:rPr>
              <a:t>Data Sources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Gov datasets, Kaggle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93B06F-ECA1-0D05-476D-9EDA0D5813FF}"/>
              </a:ext>
            </a:extLst>
          </p:cNvPr>
          <p:cNvSpPr txBox="1"/>
          <p:nvPr/>
        </p:nvSpPr>
        <p:spPr>
          <a:xfrm>
            <a:off x="6579143" y="5589670"/>
            <a:ext cx="3080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</a:rPr>
              <a:t>Hardware</a:t>
            </a:r>
          </a:p>
          <a:p>
            <a:pPr>
              <a:buNone/>
            </a:pPr>
            <a:r>
              <a:rPr lang="en-IN" sz="2400" dirty="0">
                <a:solidFill>
                  <a:schemeClr val="bg1"/>
                </a:solidFill>
              </a:rPr>
              <a:t>8GB RAM, i5 Processor.</a:t>
            </a:r>
          </a:p>
          <a:p>
            <a:pPr algn="l"/>
            <a:endParaRPr lang="en-IN" sz="2400" dirty="0">
              <a:solidFill>
                <a:schemeClr val="bg1"/>
              </a:solidFill>
            </a:endParaRP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3C266D0-6759-0844-0BC7-2485FC2CEBE7}"/>
              </a:ext>
            </a:extLst>
          </p:cNvPr>
          <p:cNvCxnSpPr/>
          <p:nvPr/>
        </p:nvCxnSpPr>
        <p:spPr>
          <a:xfrm rot="5400000" flipH="1" flipV="1">
            <a:off x="9642991" y="2246099"/>
            <a:ext cx="1360964" cy="533400"/>
          </a:xfrm>
          <a:prstGeom prst="bentConnector3">
            <a:avLst>
              <a:gd name="adj1" fmla="val 51120"/>
            </a:avLst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1133274-925F-FC60-A776-59549C073780}"/>
              </a:ext>
            </a:extLst>
          </p:cNvPr>
          <p:cNvCxnSpPr>
            <a:cxnSpLocks/>
          </p:cNvCxnSpPr>
          <p:nvPr/>
        </p:nvCxnSpPr>
        <p:spPr>
          <a:xfrm rot="10800000">
            <a:off x="7028469" y="2666730"/>
            <a:ext cx="1128984" cy="762270"/>
          </a:xfrm>
          <a:prstGeom prst="bentConnector3">
            <a:avLst>
              <a:gd name="adj1" fmla="val 103995"/>
            </a:avLst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1A5BE49-28C9-29E6-B5A4-A2051474190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19469" y="5473809"/>
            <a:ext cx="808323" cy="347379"/>
          </a:xfrm>
          <a:prstGeom prst="bentConnector3">
            <a:avLst>
              <a:gd name="adj1" fmla="val -905"/>
            </a:avLst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72C1CA-EB76-C222-EFAB-FEE977E898E5}"/>
              </a:ext>
            </a:extLst>
          </p:cNvPr>
          <p:cNvGrpSpPr/>
          <p:nvPr/>
        </p:nvGrpSpPr>
        <p:grpSpPr>
          <a:xfrm>
            <a:off x="6201587" y="7612321"/>
            <a:ext cx="5690074" cy="5085636"/>
            <a:chOff x="6280190" y="2096453"/>
            <a:chExt cx="7556420" cy="5085636"/>
          </a:xfrm>
        </p:grpSpPr>
        <p:sp>
          <p:nvSpPr>
            <p:cNvPr id="79" name="Text 16">
              <a:extLst>
                <a:ext uri="{FF2B5EF4-FFF2-40B4-BE49-F238E27FC236}">
                  <a16:creationId xmlns:a16="http://schemas.microsoft.com/office/drawing/2014/main" id="{21335C7A-7C8C-27B7-5605-0A7A6CF68F83}"/>
                </a:ext>
              </a:extLst>
            </p:cNvPr>
            <p:cNvSpPr/>
            <p:nvPr/>
          </p:nvSpPr>
          <p:spPr>
            <a:xfrm>
              <a:off x="7669411" y="5434370"/>
              <a:ext cx="616719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chemeClr val="bg1"/>
                  </a:solidFill>
                  <a:latin typeface="Geist" pitchFamily="34" charset="0"/>
                  <a:ea typeface="Geist" pitchFamily="34" charset="-122"/>
                  <a:cs typeface="Geist" pitchFamily="34" charset="-120"/>
                </a:rPr>
                <a:t>Farmers, agronomists as users.</a:t>
              </a:r>
              <a:endParaRPr lang="en-US" sz="1750" dirty="0">
                <a:solidFill>
                  <a:schemeClr val="bg1"/>
                </a:solidFill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728B23-AA1F-0168-A23B-E53B148863B6}"/>
                </a:ext>
              </a:extLst>
            </p:cNvPr>
            <p:cNvGrpSpPr/>
            <p:nvPr/>
          </p:nvGrpSpPr>
          <p:grpSpPr>
            <a:xfrm>
              <a:off x="6280190" y="2096453"/>
              <a:ext cx="7556420" cy="5085636"/>
              <a:chOff x="6280190" y="2096453"/>
              <a:chExt cx="7556420" cy="5085636"/>
            </a:xfrm>
          </p:grpSpPr>
          <p:sp>
            <p:nvSpPr>
              <p:cNvPr id="81" name="Text 11">
                <a:extLst>
                  <a:ext uri="{FF2B5EF4-FFF2-40B4-BE49-F238E27FC236}">
                    <a16:creationId xmlns:a16="http://schemas.microsoft.com/office/drawing/2014/main" id="{B0B40088-BDC3-99B1-B314-81EE4DC843EB}"/>
                  </a:ext>
                </a:extLst>
              </p:cNvPr>
              <p:cNvSpPr/>
              <p:nvPr/>
            </p:nvSpPr>
            <p:spPr>
              <a:xfrm>
                <a:off x="7669411" y="4049554"/>
                <a:ext cx="6167199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chemeClr val="bg1"/>
                    </a:solidFill>
                    <a:latin typeface="Geist" pitchFamily="34" charset="0"/>
                    <a:ea typeface="Geist" pitchFamily="34" charset="-122"/>
                    <a:cs typeface="Geist" pitchFamily="34" charset="-120"/>
                  </a:rPr>
                  <a:t>Scalability, user-friendly interface.</a:t>
                </a:r>
                <a:endParaRPr lang="en-US" sz="175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5FBEE82-0D4A-F8D2-707B-AA09581AA7BC}"/>
                  </a:ext>
                </a:extLst>
              </p:cNvPr>
              <p:cNvGrpSpPr/>
              <p:nvPr/>
            </p:nvGrpSpPr>
            <p:grpSpPr>
              <a:xfrm>
                <a:off x="6280190" y="2096453"/>
                <a:ext cx="7556420" cy="5085636"/>
                <a:chOff x="6280190" y="2096453"/>
                <a:chExt cx="7556420" cy="5085636"/>
              </a:xfrm>
            </p:grpSpPr>
            <p:sp>
              <p:nvSpPr>
                <p:cNvPr id="83" name="Text 6">
                  <a:extLst>
                    <a:ext uri="{FF2B5EF4-FFF2-40B4-BE49-F238E27FC236}">
                      <a16:creationId xmlns:a16="http://schemas.microsoft.com/office/drawing/2014/main" id="{9D46E0EA-7530-A8EB-8C0A-F95696487EEC}"/>
                    </a:ext>
                  </a:extLst>
                </p:cNvPr>
                <p:cNvSpPr/>
                <p:nvPr/>
              </p:nvSpPr>
              <p:spPr>
                <a:xfrm>
                  <a:off x="7669411" y="2664738"/>
                  <a:ext cx="6167199" cy="362903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l">
                    <a:lnSpc>
                      <a:spcPts val="2850"/>
                    </a:lnSpc>
                    <a:buNone/>
                  </a:pPr>
                  <a:r>
                    <a:rPr lang="en-US" sz="1750" dirty="0">
                      <a:solidFill>
                        <a:schemeClr val="bg1"/>
                      </a:solidFill>
                      <a:latin typeface="Geist" pitchFamily="34" charset="0"/>
                      <a:ea typeface="Geist" pitchFamily="34" charset="-122"/>
                      <a:cs typeface="Geist" pitchFamily="34" charset="-120"/>
                    </a:rPr>
                    <a:t>Data preprocessing, model training, prediction.</a:t>
                  </a:r>
                  <a:endParaRPr lang="en-US" sz="175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A67B6F5C-0D71-AB68-C9D6-AA9DD7BDAAA5}"/>
                    </a:ext>
                  </a:extLst>
                </p:cNvPr>
                <p:cNvGrpSpPr/>
                <p:nvPr/>
              </p:nvGrpSpPr>
              <p:grpSpPr>
                <a:xfrm>
                  <a:off x="6280190" y="2096453"/>
                  <a:ext cx="7556420" cy="5085636"/>
                  <a:chOff x="6280190" y="2096453"/>
                  <a:chExt cx="7556420" cy="5085636"/>
                </a:xfrm>
              </p:grpSpPr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9075C1B3-9B28-63F8-1867-D625E0F6CDDB}"/>
                      </a:ext>
                    </a:extLst>
                  </p:cNvPr>
                  <p:cNvGrpSpPr/>
                  <p:nvPr/>
                </p:nvGrpSpPr>
                <p:grpSpPr>
                  <a:xfrm>
                    <a:off x="6280190" y="2096453"/>
                    <a:ext cx="4224456" cy="5085636"/>
                    <a:chOff x="6280190" y="2096453"/>
                    <a:chExt cx="4224456" cy="5085636"/>
                  </a:xfrm>
                </p:grpSpPr>
                <p:sp>
                  <p:nvSpPr>
                    <p:cNvPr id="87" name="Shape 1">
                      <a:extLst>
                        <a:ext uri="{FF2B5EF4-FFF2-40B4-BE49-F238E27FC236}">
                          <a16:creationId xmlns:a16="http://schemas.microsoft.com/office/drawing/2014/main" id="{6570D5F0-7799-D611-ADFA-C5FF9A9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5341" y="2096453"/>
                      <a:ext cx="30480" cy="5085636"/>
                    </a:xfrm>
                    <a:prstGeom prst="roundRect">
                      <a:avLst>
                        <a:gd name="adj" fmla="val 669768"/>
                      </a:avLst>
                    </a:prstGeom>
                    <a:solidFill>
                      <a:srgbClr val="B7D5CA"/>
                    </a:solidFill>
                    <a:ln/>
                  </p:spPr>
                </p:sp>
                <p:sp>
                  <p:nvSpPr>
                    <p:cNvPr id="88" name="Shape 2">
                      <a:extLst>
                        <a:ext uri="{FF2B5EF4-FFF2-40B4-BE49-F238E27FC236}">
                          <a16:creationId xmlns:a16="http://schemas.microsoft.com/office/drawing/2014/main" id="{2602E3A9-8105-178F-8C1A-4084911851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0012" y="2336363"/>
                      <a:ext cx="680442" cy="30480"/>
                    </a:xfrm>
                    <a:prstGeom prst="roundRect">
                      <a:avLst>
                        <a:gd name="adj" fmla="val 669768"/>
                      </a:avLst>
                    </a:prstGeom>
                    <a:solidFill>
                      <a:srgbClr val="B7D5CA"/>
                    </a:solidFill>
                    <a:ln/>
                  </p:spPr>
                </p:sp>
                <p:sp>
                  <p:nvSpPr>
                    <p:cNvPr id="89" name="Shape 3">
                      <a:extLst>
                        <a:ext uri="{FF2B5EF4-FFF2-40B4-BE49-F238E27FC236}">
                          <a16:creationId xmlns:a16="http://schemas.microsoft.com/office/drawing/2014/main" id="{BBEE55BC-415B-D5E1-3F57-68A338E13E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190" y="2096453"/>
                      <a:ext cx="510302" cy="510302"/>
                    </a:xfrm>
                    <a:prstGeom prst="roundRect">
                      <a:avLst>
                        <a:gd name="adj" fmla="val 40005"/>
                      </a:avLst>
                    </a:prstGeom>
                    <a:solidFill>
                      <a:srgbClr val="D1EFE4"/>
                    </a:solidFill>
                    <a:ln w="7620">
                      <a:solidFill>
                        <a:srgbClr val="B7D5CA"/>
                      </a:solidFill>
                      <a:prstDash val="solid"/>
                    </a:ln>
                  </p:spPr>
                </p:sp>
                <p:sp>
                  <p:nvSpPr>
                    <p:cNvPr id="90" name="Text 4">
                      <a:extLst>
                        <a:ext uri="{FF2B5EF4-FFF2-40B4-BE49-F238E27FC236}">
                          <a16:creationId xmlns:a16="http://schemas.microsoft.com/office/drawing/2014/main" id="{A9218F9E-418F-00F8-62A3-5BD29CBE1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5260" y="2138958"/>
                      <a:ext cx="340162" cy="425291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ctr">
                        <a:lnSpc>
                          <a:spcPts val="2650"/>
                        </a:lnSpc>
                        <a:buNone/>
                      </a:pPr>
                      <a:r>
                        <a:rPr lang="en-US" sz="2650" b="1" dirty="0">
                          <a:solidFill>
                            <a:srgbClr val="4B4A4A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1</a:t>
                      </a:r>
                      <a:endParaRPr lang="en-US" sz="2650" dirty="0"/>
                    </a:p>
                  </p:txBody>
                </p:sp>
                <p:sp>
                  <p:nvSpPr>
                    <p:cNvPr id="91" name="Text 5">
                      <a:extLst>
                        <a:ext uri="{FF2B5EF4-FFF2-40B4-BE49-F238E27FC236}">
                          <a16:creationId xmlns:a16="http://schemas.microsoft.com/office/drawing/2014/main" id="{22E35360-0FD1-6BAA-9B51-D9ECB96A4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411" y="2174319"/>
                      <a:ext cx="2835235" cy="354330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l">
                        <a:lnSpc>
                          <a:spcPts val="2750"/>
                        </a:lnSpc>
                        <a:buNone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SRS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92" name="Shape 7">
                      <a:extLst>
                        <a:ext uri="{FF2B5EF4-FFF2-40B4-BE49-F238E27FC236}">
                          <a16:creationId xmlns:a16="http://schemas.microsoft.com/office/drawing/2014/main" id="{321541FB-77DB-AEE3-82E9-A95CC2FDB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0012" y="3721179"/>
                      <a:ext cx="680442" cy="30480"/>
                    </a:xfrm>
                    <a:prstGeom prst="roundRect">
                      <a:avLst>
                        <a:gd name="adj" fmla="val 669768"/>
                      </a:avLst>
                    </a:prstGeom>
                    <a:solidFill>
                      <a:srgbClr val="B7D5CA"/>
                    </a:solidFill>
                    <a:ln/>
                  </p:spPr>
                </p:sp>
                <p:sp>
                  <p:nvSpPr>
                    <p:cNvPr id="93" name="Shape 8">
                      <a:extLst>
                        <a:ext uri="{FF2B5EF4-FFF2-40B4-BE49-F238E27FC236}">
                          <a16:creationId xmlns:a16="http://schemas.microsoft.com/office/drawing/2014/main" id="{4A6CF69A-DF4A-789C-8218-38A3E5E15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190" y="3481268"/>
                      <a:ext cx="510302" cy="510302"/>
                    </a:xfrm>
                    <a:prstGeom prst="roundRect">
                      <a:avLst>
                        <a:gd name="adj" fmla="val 40005"/>
                      </a:avLst>
                    </a:prstGeom>
                    <a:solidFill>
                      <a:srgbClr val="D1EFE4"/>
                    </a:solidFill>
                    <a:ln w="7620">
                      <a:solidFill>
                        <a:srgbClr val="B7D5CA"/>
                      </a:solidFill>
                      <a:prstDash val="solid"/>
                    </a:ln>
                  </p:spPr>
                </p:sp>
                <p:sp>
                  <p:nvSpPr>
                    <p:cNvPr id="94" name="Text 9">
                      <a:extLst>
                        <a:ext uri="{FF2B5EF4-FFF2-40B4-BE49-F238E27FC236}">
                          <a16:creationId xmlns:a16="http://schemas.microsoft.com/office/drawing/2014/main" id="{81A69181-F23C-6114-8628-5DB20A88C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5260" y="3523774"/>
                      <a:ext cx="340162" cy="425291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ctr">
                        <a:lnSpc>
                          <a:spcPts val="2650"/>
                        </a:lnSpc>
                        <a:buNone/>
                      </a:pPr>
                      <a:r>
                        <a:rPr lang="en-US" sz="2650" b="1" dirty="0">
                          <a:solidFill>
                            <a:srgbClr val="4B4A4A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2</a:t>
                      </a:r>
                      <a:endParaRPr lang="en-US" sz="2650" dirty="0"/>
                    </a:p>
                  </p:txBody>
                </p:sp>
                <p:sp>
                  <p:nvSpPr>
                    <p:cNvPr id="95" name="Text 10">
                      <a:extLst>
                        <a:ext uri="{FF2B5EF4-FFF2-40B4-BE49-F238E27FC236}">
                          <a16:creationId xmlns:a16="http://schemas.microsoft.com/office/drawing/2014/main" id="{11E8F180-9DD0-7DC1-C3A0-D59FF423D8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411" y="3559135"/>
                      <a:ext cx="2835235" cy="354330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l">
                        <a:lnSpc>
                          <a:spcPts val="2750"/>
                        </a:lnSpc>
                        <a:buNone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Non-functional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96" name="Shape 12">
                      <a:extLst>
                        <a:ext uri="{FF2B5EF4-FFF2-40B4-BE49-F238E27FC236}">
                          <a16:creationId xmlns:a16="http://schemas.microsoft.com/office/drawing/2014/main" id="{55FDD5F8-5BF0-473B-756B-5DB562EEA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0012" y="5105995"/>
                      <a:ext cx="680442" cy="30480"/>
                    </a:xfrm>
                    <a:prstGeom prst="roundRect">
                      <a:avLst>
                        <a:gd name="adj" fmla="val 669768"/>
                      </a:avLst>
                    </a:prstGeom>
                    <a:solidFill>
                      <a:srgbClr val="B7D5CA"/>
                    </a:solidFill>
                    <a:ln/>
                  </p:spPr>
                </p:sp>
                <p:sp>
                  <p:nvSpPr>
                    <p:cNvPr id="97" name="Shape 13">
                      <a:extLst>
                        <a:ext uri="{FF2B5EF4-FFF2-40B4-BE49-F238E27FC236}">
                          <a16:creationId xmlns:a16="http://schemas.microsoft.com/office/drawing/2014/main" id="{FFB453B9-8957-F657-0242-A98F5E672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190" y="4866084"/>
                      <a:ext cx="510302" cy="510302"/>
                    </a:xfrm>
                    <a:prstGeom prst="roundRect">
                      <a:avLst>
                        <a:gd name="adj" fmla="val 40005"/>
                      </a:avLst>
                    </a:prstGeom>
                    <a:solidFill>
                      <a:srgbClr val="D1EFE4"/>
                    </a:solidFill>
                    <a:ln w="7620">
                      <a:solidFill>
                        <a:srgbClr val="B7D5CA"/>
                      </a:solidFill>
                      <a:prstDash val="solid"/>
                    </a:ln>
                  </p:spPr>
                </p:sp>
                <p:sp>
                  <p:nvSpPr>
                    <p:cNvPr id="98" name="Text 14">
                      <a:extLst>
                        <a:ext uri="{FF2B5EF4-FFF2-40B4-BE49-F238E27FC236}">
                          <a16:creationId xmlns:a16="http://schemas.microsoft.com/office/drawing/2014/main" id="{EE246F2F-B5ED-19FE-A37B-7C07522FCD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5260" y="4908590"/>
                      <a:ext cx="340162" cy="425291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ctr">
                        <a:lnSpc>
                          <a:spcPts val="2650"/>
                        </a:lnSpc>
                        <a:buNone/>
                      </a:pPr>
                      <a:r>
                        <a:rPr lang="en-US" sz="2650" b="1" dirty="0">
                          <a:solidFill>
                            <a:srgbClr val="4B4A4A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3</a:t>
                      </a:r>
                      <a:endParaRPr lang="en-US" sz="2650" dirty="0"/>
                    </a:p>
                  </p:txBody>
                </p:sp>
                <p:sp>
                  <p:nvSpPr>
                    <p:cNvPr id="99" name="Text 15">
                      <a:extLst>
                        <a:ext uri="{FF2B5EF4-FFF2-40B4-BE49-F238E27FC236}">
                          <a16:creationId xmlns:a16="http://schemas.microsoft.com/office/drawing/2014/main" id="{A74297DF-9C16-4C58-B8DE-D731D684F1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411" y="4943951"/>
                      <a:ext cx="2835235" cy="354330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l">
                        <a:lnSpc>
                          <a:spcPts val="2750"/>
                        </a:lnSpc>
                        <a:buNone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Use Case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00" name="Shape 17">
                      <a:extLst>
                        <a:ext uri="{FF2B5EF4-FFF2-40B4-BE49-F238E27FC236}">
                          <a16:creationId xmlns:a16="http://schemas.microsoft.com/office/drawing/2014/main" id="{4479C6BA-7B3C-9725-7218-5971953A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0012" y="6490811"/>
                      <a:ext cx="680442" cy="30480"/>
                    </a:xfrm>
                    <a:prstGeom prst="roundRect">
                      <a:avLst>
                        <a:gd name="adj" fmla="val 669768"/>
                      </a:avLst>
                    </a:prstGeom>
                    <a:solidFill>
                      <a:srgbClr val="B7D5CA"/>
                    </a:solidFill>
                    <a:ln/>
                  </p:spPr>
                </p:sp>
                <p:sp>
                  <p:nvSpPr>
                    <p:cNvPr id="101" name="Shape 18">
                      <a:extLst>
                        <a:ext uri="{FF2B5EF4-FFF2-40B4-BE49-F238E27FC236}">
                          <a16:creationId xmlns:a16="http://schemas.microsoft.com/office/drawing/2014/main" id="{A25D5308-7505-E8B5-868B-836E9F90C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190" y="6250900"/>
                      <a:ext cx="510302" cy="510302"/>
                    </a:xfrm>
                    <a:prstGeom prst="roundRect">
                      <a:avLst>
                        <a:gd name="adj" fmla="val 40005"/>
                      </a:avLst>
                    </a:prstGeom>
                    <a:solidFill>
                      <a:srgbClr val="D1EFE4"/>
                    </a:solidFill>
                    <a:ln w="7620">
                      <a:solidFill>
                        <a:srgbClr val="B7D5CA"/>
                      </a:solidFill>
                      <a:prstDash val="solid"/>
                    </a:ln>
                  </p:spPr>
                </p:sp>
                <p:sp>
                  <p:nvSpPr>
                    <p:cNvPr id="102" name="Text 19">
                      <a:extLst>
                        <a:ext uri="{FF2B5EF4-FFF2-40B4-BE49-F238E27FC236}">
                          <a16:creationId xmlns:a16="http://schemas.microsoft.com/office/drawing/2014/main" id="{A91DC91D-20D2-A2FB-ADE6-BA80399F8C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5260" y="6293406"/>
                      <a:ext cx="340162" cy="425291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ctr">
                        <a:lnSpc>
                          <a:spcPts val="2650"/>
                        </a:lnSpc>
                        <a:buNone/>
                      </a:pPr>
                      <a:r>
                        <a:rPr lang="en-US" sz="2650" b="1" dirty="0">
                          <a:solidFill>
                            <a:srgbClr val="4B4A4A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4</a:t>
                      </a:r>
                      <a:endParaRPr lang="en-US" sz="2650" dirty="0"/>
                    </a:p>
                  </p:txBody>
                </p:sp>
                <p:sp>
                  <p:nvSpPr>
                    <p:cNvPr id="103" name="Text 20">
                      <a:extLst>
                        <a:ext uri="{FF2B5EF4-FFF2-40B4-BE49-F238E27FC236}">
                          <a16:creationId xmlns:a16="http://schemas.microsoft.com/office/drawing/2014/main" id="{42D87018-C318-4BC3-4A0C-4F0CF7CD6E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411" y="6328767"/>
                      <a:ext cx="2835235" cy="354330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l">
                        <a:lnSpc>
                          <a:spcPts val="2750"/>
                        </a:lnSpc>
                        <a:buNone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Algorithm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86" name="Text 21">
                    <a:extLst>
                      <a:ext uri="{FF2B5EF4-FFF2-40B4-BE49-F238E27FC236}">
                        <a16:creationId xmlns:a16="http://schemas.microsoft.com/office/drawing/2014/main" id="{9570224D-2F7A-1F95-B0C3-84F8F760B143}"/>
                      </a:ext>
                    </a:extLst>
                  </p:cNvPr>
                  <p:cNvSpPr/>
                  <p:nvPr/>
                </p:nvSpPr>
                <p:spPr>
                  <a:xfrm>
                    <a:off x="7669411" y="6819186"/>
                    <a:ext cx="6167199" cy="362903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lIns="0" tIns="0" rIns="0" bIns="0" rtlCol="0" anchor="t"/>
                  <a:lstStyle/>
                  <a:p>
                    <a:pPr marL="0" indent="0" algn="l">
                      <a:lnSpc>
                        <a:spcPts val="2850"/>
                      </a:lnSpc>
                      <a:buNone/>
                    </a:pPr>
                    <a:r>
                      <a:rPr lang="en-US" sz="1750" dirty="0">
                        <a:solidFill>
                          <a:schemeClr val="bg1"/>
                        </a:solidFill>
                        <a:latin typeface="Geist" pitchFamily="34" charset="0"/>
                        <a:ea typeface="Geist" pitchFamily="34" charset="-122"/>
                        <a:cs typeface="Geist" pitchFamily="34" charset="-120"/>
                      </a:rPr>
                      <a:t>Random Forest workflow, ensemble learning.</a:t>
                    </a:r>
                    <a:endParaRPr lang="en-US" sz="175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56451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D80C7-7E84-E71C-4961-2DF7539C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6750707-EDAC-14B6-1203-CC062322FBB2}"/>
              </a:ext>
            </a:extLst>
          </p:cNvPr>
          <p:cNvSpPr txBox="1"/>
          <p:nvPr/>
        </p:nvSpPr>
        <p:spPr>
          <a:xfrm>
            <a:off x="2798508" y="407809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42F37B-E0C5-F485-82C0-6351E837A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8764" y="0"/>
            <a:ext cx="23659053" cy="6858000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92208F-291B-CF83-C43D-37D098CA0139}"/>
              </a:ext>
            </a:extLst>
          </p:cNvPr>
          <p:cNvSpPr/>
          <p:nvPr/>
        </p:nvSpPr>
        <p:spPr>
          <a:xfrm>
            <a:off x="0" y="0"/>
            <a:ext cx="12192000" cy="682432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6F0548-B931-E744-214B-AFDE431493E5}"/>
              </a:ext>
            </a:extLst>
          </p:cNvPr>
          <p:cNvGrpSpPr/>
          <p:nvPr/>
        </p:nvGrpSpPr>
        <p:grpSpPr>
          <a:xfrm rot="18566928">
            <a:off x="-1688986" y="-394948"/>
            <a:ext cx="7827850" cy="7845370"/>
            <a:chOff x="-1688986" y="-394948"/>
            <a:chExt cx="7827850" cy="78453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9552A5C-457E-4073-EE3E-EAD82E4BF595}"/>
                </a:ext>
              </a:extLst>
            </p:cNvPr>
            <p:cNvSpPr/>
            <p:nvPr/>
          </p:nvSpPr>
          <p:spPr>
            <a:xfrm>
              <a:off x="505506" y="1649185"/>
              <a:ext cx="3237820" cy="3151415"/>
            </a:xfrm>
            <a:prstGeom prst="ellipse">
              <a:avLst/>
            </a:prstGeom>
            <a:gradFill flip="none" rotWithShape="1">
              <a:gsLst>
                <a:gs pos="0">
                  <a:srgbClr val="C98457"/>
                </a:gs>
                <a:gs pos="99000">
                  <a:srgbClr val="D8B977"/>
                </a:gs>
                <a:gs pos="100000">
                  <a:srgbClr val="D8B97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4DD6D90-EDF6-1B26-5452-ACC8BD3A3145}"/>
                </a:ext>
              </a:extLst>
            </p:cNvPr>
            <p:cNvSpPr/>
            <p:nvPr/>
          </p:nvSpPr>
          <p:spPr>
            <a:xfrm>
              <a:off x="-1688986" y="-394948"/>
              <a:ext cx="7626803" cy="764789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D8B977"/>
                  </a:gs>
                  <a:gs pos="100000">
                    <a:srgbClr val="D49A5A"/>
                  </a:gs>
                  <a:gs pos="76000">
                    <a:srgbClr val="D49A5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1F6D7E-773D-F9FA-68E7-1DAE7B339007}"/>
                </a:ext>
              </a:extLst>
            </p:cNvPr>
            <p:cNvSpPr/>
            <p:nvPr/>
          </p:nvSpPr>
          <p:spPr>
            <a:xfrm>
              <a:off x="4272687" y="95251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9EDC87-B119-4846-3EBF-BBDCB531EF3C}"/>
                </a:ext>
              </a:extLst>
            </p:cNvPr>
            <p:cNvSpPr/>
            <p:nvPr/>
          </p:nvSpPr>
          <p:spPr>
            <a:xfrm>
              <a:off x="5376911" y="1413098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5735BE-220B-57CB-932C-7F6FB957DFEC}"/>
                </a:ext>
              </a:extLst>
            </p:cNvPr>
            <p:cNvSpPr/>
            <p:nvPr/>
          </p:nvSpPr>
          <p:spPr>
            <a:xfrm>
              <a:off x="5738814" y="300037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47B9311-439F-01B7-73B0-E8F24E70FE25}"/>
                </a:ext>
              </a:extLst>
            </p:cNvPr>
            <p:cNvSpPr/>
            <p:nvPr/>
          </p:nvSpPr>
          <p:spPr>
            <a:xfrm>
              <a:off x="5515989" y="4527772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8321A82-F807-D896-310E-060C8908EE93}"/>
                </a:ext>
              </a:extLst>
            </p:cNvPr>
            <p:cNvSpPr/>
            <p:nvPr/>
          </p:nvSpPr>
          <p:spPr>
            <a:xfrm>
              <a:off x="4650235" y="5854483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C3F02E-95E5-48FE-E139-82AB637E7678}"/>
                </a:ext>
              </a:extLst>
            </p:cNvPr>
            <p:cNvSpPr/>
            <p:nvPr/>
          </p:nvSpPr>
          <p:spPr>
            <a:xfrm>
              <a:off x="3314700" y="674242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23EF30-B16C-CEA7-6553-4C23ADDD910E}"/>
                </a:ext>
              </a:extLst>
            </p:cNvPr>
            <p:cNvSpPr/>
            <p:nvPr/>
          </p:nvSpPr>
          <p:spPr>
            <a:xfrm>
              <a:off x="1666877" y="7021797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92847-D79B-6732-795A-C8231A5AA09A}"/>
                </a:ext>
              </a:extLst>
            </p:cNvPr>
            <p:cNvSpPr/>
            <p:nvPr/>
          </p:nvSpPr>
          <p:spPr>
            <a:xfrm>
              <a:off x="-111123" y="6440777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B946618-BAEF-6931-6F62-6FB81445C280}"/>
              </a:ext>
            </a:extLst>
          </p:cNvPr>
          <p:cNvSpPr txBox="1"/>
          <p:nvPr/>
        </p:nvSpPr>
        <p:spPr>
          <a:xfrm>
            <a:off x="1106302" y="-853442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7B64D4-7664-84EB-10E2-50F1526D272A}"/>
              </a:ext>
            </a:extLst>
          </p:cNvPr>
          <p:cNvSpPr txBox="1"/>
          <p:nvPr/>
        </p:nvSpPr>
        <p:spPr>
          <a:xfrm>
            <a:off x="3179926" y="-575040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6E14DA-7D82-3D78-FBB2-4DE60367DC7E}"/>
              </a:ext>
            </a:extLst>
          </p:cNvPr>
          <p:cNvSpPr txBox="1"/>
          <p:nvPr/>
        </p:nvSpPr>
        <p:spPr>
          <a:xfrm>
            <a:off x="2759646" y="145562"/>
            <a:ext cx="1577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Project requirment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856A9-B847-621D-629A-E31D018B0FDD}"/>
              </a:ext>
            </a:extLst>
          </p:cNvPr>
          <p:cNvSpPr txBox="1"/>
          <p:nvPr/>
        </p:nvSpPr>
        <p:spPr>
          <a:xfrm>
            <a:off x="4095195" y="1440311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84775F-2306-D6E2-0010-C7840E6ABA10}"/>
              </a:ext>
            </a:extLst>
          </p:cNvPr>
          <p:cNvSpPr txBox="1"/>
          <p:nvPr/>
        </p:nvSpPr>
        <p:spPr>
          <a:xfrm>
            <a:off x="3837482" y="2724731"/>
            <a:ext cx="1849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Implementation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65D740-9CFF-A5D0-DCE3-A6A6E2081DD5}"/>
              </a:ext>
            </a:extLst>
          </p:cNvPr>
          <p:cNvSpPr txBox="1"/>
          <p:nvPr/>
        </p:nvSpPr>
        <p:spPr>
          <a:xfrm>
            <a:off x="3912432" y="4480485"/>
            <a:ext cx="168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9AECD4-43FB-CE80-FDCB-0552529A317A}"/>
              </a:ext>
            </a:extLst>
          </p:cNvPr>
          <p:cNvSpPr txBox="1"/>
          <p:nvPr/>
        </p:nvSpPr>
        <p:spPr>
          <a:xfrm>
            <a:off x="3314836" y="5924157"/>
            <a:ext cx="1435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49C91A-330B-B5FA-0ED7-32B0AD03A9EE}"/>
              </a:ext>
            </a:extLst>
          </p:cNvPr>
          <p:cNvSpPr txBox="1"/>
          <p:nvPr/>
        </p:nvSpPr>
        <p:spPr>
          <a:xfrm>
            <a:off x="1858780" y="6856046"/>
            <a:ext cx="127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Reference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42D9D-7EE8-A46C-F022-9CF3F235ACEE}"/>
              </a:ext>
            </a:extLst>
          </p:cNvPr>
          <p:cNvGrpSpPr/>
          <p:nvPr/>
        </p:nvGrpSpPr>
        <p:grpSpPr>
          <a:xfrm>
            <a:off x="6501926" y="886182"/>
            <a:ext cx="5690074" cy="5085636"/>
            <a:chOff x="6280190" y="2096453"/>
            <a:chExt cx="7556420" cy="5085636"/>
          </a:xfrm>
        </p:grpSpPr>
        <p:sp>
          <p:nvSpPr>
            <p:cNvPr id="44" name="Text 16">
              <a:extLst>
                <a:ext uri="{FF2B5EF4-FFF2-40B4-BE49-F238E27FC236}">
                  <a16:creationId xmlns:a16="http://schemas.microsoft.com/office/drawing/2014/main" id="{EBF76ACB-5B36-43BD-AA0C-6AF8852B8639}"/>
                </a:ext>
              </a:extLst>
            </p:cNvPr>
            <p:cNvSpPr/>
            <p:nvPr/>
          </p:nvSpPr>
          <p:spPr>
            <a:xfrm>
              <a:off x="7669411" y="5434370"/>
              <a:ext cx="616719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chemeClr val="bg1"/>
                  </a:solidFill>
                  <a:latin typeface="Geist" pitchFamily="34" charset="0"/>
                  <a:ea typeface="Geist" pitchFamily="34" charset="-122"/>
                  <a:cs typeface="Geist" pitchFamily="34" charset="-120"/>
                </a:rPr>
                <a:t>Farmers, agronomists as users.</a:t>
              </a:r>
              <a:endParaRPr lang="en-US" sz="1750" dirty="0">
                <a:solidFill>
                  <a:schemeClr val="bg1"/>
                </a:solidFill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9E99AA5-BFA4-3833-CB1A-DF5BFADDC7A0}"/>
                </a:ext>
              </a:extLst>
            </p:cNvPr>
            <p:cNvGrpSpPr/>
            <p:nvPr/>
          </p:nvGrpSpPr>
          <p:grpSpPr>
            <a:xfrm>
              <a:off x="6280190" y="2096453"/>
              <a:ext cx="7556420" cy="5085636"/>
              <a:chOff x="6280190" y="2096453"/>
              <a:chExt cx="7556420" cy="5085636"/>
            </a:xfrm>
          </p:grpSpPr>
          <p:sp>
            <p:nvSpPr>
              <p:cNvPr id="46" name="Text 11">
                <a:extLst>
                  <a:ext uri="{FF2B5EF4-FFF2-40B4-BE49-F238E27FC236}">
                    <a16:creationId xmlns:a16="http://schemas.microsoft.com/office/drawing/2014/main" id="{B6943EC4-B8B5-0B13-11E9-FF706E689335}"/>
                  </a:ext>
                </a:extLst>
              </p:cNvPr>
              <p:cNvSpPr/>
              <p:nvPr/>
            </p:nvSpPr>
            <p:spPr>
              <a:xfrm>
                <a:off x="7669411" y="4049554"/>
                <a:ext cx="6167199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chemeClr val="bg1"/>
                    </a:solidFill>
                    <a:latin typeface="Geist" pitchFamily="34" charset="0"/>
                    <a:ea typeface="Geist" pitchFamily="34" charset="-122"/>
                    <a:cs typeface="Geist" pitchFamily="34" charset="-120"/>
                  </a:rPr>
                  <a:t>Scalability, user-friendly interface.</a:t>
                </a:r>
                <a:endParaRPr lang="en-US" sz="175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D185F58-3EAA-F307-444F-C92A06F1A72D}"/>
                  </a:ext>
                </a:extLst>
              </p:cNvPr>
              <p:cNvGrpSpPr/>
              <p:nvPr/>
            </p:nvGrpSpPr>
            <p:grpSpPr>
              <a:xfrm>
                <a:off x="6280190" y="2096453"/>
                <a:ext cx="7556420" cy="5085636"/>
                <a:chOff x="6280190" y="2096453"/>
                <a:chExt cx="7556420" cy="5085636"/>
              </a:xfrm>
            </p:grpSpPr>
            <p:sp>
              <p:nvSpPr>
                <p:cNvPr id="48" name="Text 6">
                  <a:extLst>
                    <a:ext uri="{FF2B5EF4-FFF2-40B4-BE49-F238E27FC236}">
                      <a16:creationId xmlns:a16="http://schemas.microsoft.com/office/drawing/2014/main" id="{787984F4-182C-30FD-6AD2-EAE4AF71C8C1}"/>
                    </a:ext>
                  </a:extLst>
                </p:cNvPr>
                <p:cNvSpPr/>
                <p:nvPr/>
              </p:nvSpPr>
              <p:spPr>
                <a:xfrm>
                  <a:off x="7669411" y="2664738"/>
                  <a:ext cx="6167199" cy="362903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l">
                    <a:lnSpc>
                      <a:spcPts val="2850"/>
                    </a:lnSpc>
                    <a:buNone/>
                  </a:pPr>
                  <a:r>
                    <a:rPr lang="en-US" sz="1750" dirty="0">
                      <a:solidFill>
                        <a:schemeClr val="bg1"/>
                      </a:solidFill>
                      <a:latin typeface="Geist" pitchFamily="34" charset="0"/>
                      <a:ea typeface="Geist" pitchFamily="34" charset="-122"/>
                      <a:cs typeface="Geist" pitchFamily="34" charset="-120"/>
                    </a:rPr>
                    <a:t>Data preprocessing, model training, prediction.</a:t>
                  </a:r>
                  <a:endParaRPr lang="en-US" sz="175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34DA3D37-DE86-D418-A2B9-F09CCF2420C4}"/>
                    </a:ext>
                  </a:extLst>
                </p:cNvPr>
                <p:cNvGrpSpPr/>
                <p:nvPr/>
              </p:nvGrpSpPr>
              <p:grpSpPr>
                <a:xfrm>
                  <a:off x="6280190" y="2096453"/>
                  <a:ext cx="7556420" cy="5085636"/>
                  <a:chOff x="6280190" y="2096453"/>
                  <a:chExt cx="7556420" cy="5085636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518C961E-7A4D-090C-AC3D-09B46978513D}"/>
                      </a:ext>
                    </a:extLst>
                  </p:cNvPr>
                  <p:cNvGrpSpPr/>
                  <p:nvPr/>
                </p:nvGrpSpPr>
                <p:grpSpPr>
                  <a:xfrm>
                    <a:off x="6280190" y="2096453"/>
                    <a:ext cx="4224456" cy="5085636"/>
                    <a:chOff x="6280190" y="2096453"/>
                    <a:chExt cx="4224456" cy="5085636"/>
                  </a:xfrm>
                </p:grpSpPr>
                <p:sp>
                  <p:nvSpPr>
                    <p:cNvPr id="52" name="Shape 1">
                      <a:extLst>
                        <a:ext uri="{FF2B5EF4-FFF2-40B4-BE49-F238E27FC236}">
                          <a16:creationId xmlns:a16="http://schemas.microsoft.com/office/drawing/2014/main" id="{F8DFE846-0A33-E5B6-A33E-C01784F34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5341" y="2096453"/>
                      <a:ext cx="30480" cy="5085636"/>
                    </a:xfrm>
                    <a:prstGeom prst="roundRect">
                      <a:avLst>
                        <a:gd name="adj" fmla="val 669768"/>
                      </a:avLst>
                    </a:prstGeom>
                    <a:solidFill>
                      <a:srgbClr val="B7D5CA"/>
                    </a:solidFill>
                    <a:ln/>
                  </p:spPr>
                </p:sp>
                <p:sp>
                  <p:nvSpPr>
                    <p:cNvPr id="53" name="Shape 2">
                      <a:extLst>
                        <a:ext uri="{FF2B5EF4-FFF2-40B4-BE49-F238E27FC236}">
                          <a16:creationId xmlns:a16="http://schemas.microsoft.com/office/drawing/2014/main" id="{DB9974A2-978C-A66E-14C0-05CF2C87D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0012" y="2336363"/>
                      <a:ext cx="680442" cy="30480"/>
                    </a:xfrm>
                    <a:prstGeom prst="roundRect">
                      <a:avLst>
                        <a:gd name="adj" fmla="val 669768"/>
                      </a:avLst>
                    </a:prstGeom>
                    <a:solidFill>
                      <a:srgbClr val="B7D5CA"/>
                    </a:solidFill>
                    <a:ln/>
                  </p:spPr>
                </p:sp>
                <p:sp>
                  <p:nvSpPr>
                    <p:cNvPr id="54" name="Shape 3">
                      <a:extLst>
                        <a:ext uri="{FF2B5EF4-FFF2-40B4-BE49-F238E27FC236}">
                          <a16:creationId xmlns:a16="http://schemas.microsoft.com/office/drawing/2014/main" id="{93896DCE-DF16-7499-115F-FEAEE6FF2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190" y="2096453"/>
                      <a:ext cx="510302" cy="510302"/>
                    </a:xfrm>
                    <a:prstGeom prst="roundRect">
                      <a:avLst>
                        <a:gd name="adj" fmla="val 40005"/>
                      </a:avLst>
                    </a:prstGeom>
                    <a:solidFill>
                      <a:srgbClr val="D1EFE4"/>
                    </a:solidFill>
                    <a:ln w="7620">
                      <a:solidFill>
                        <a:srgbClr val="B7D5CA"/>
                      </a:solidFill>
                      <a:prstDash val="solid"/>
                    </a:ln>
                  </p:spPr>
                </p:sp>
                <p:sp>
                  <p:nvSpPr>
                    <p:cNvPr id="55" name="Text 4">
                      <a:extLst>
                        <a:ext uri="{FF2B5EF4-FFF2-40B4-BE49-F238E27FC236}">
                          <a16:creationId xmlns:a16="http://schemas.microsoft.com/office/drawing/2014/main" id="{5EA5C6AE-789E-6318-ED2E-F71E89674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5260" y="2138958"/>
                      <a:ext cx="340162" cy="425291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ctr">
                        <a:lnSpc>
                          <a:spcPts val="2650"/>
                        </a:lnSpc>
                        <a:buNone/>
                      </a:pPr>
                      <a:r>
                        <a:rPr lang="en-US" sz="2650" b="1" dirty="0">
                          <a:solidFill>
                            <a:srgbClr val="4B4A4A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1</a:t>
                      </a:r>
                      <a:endParaRPr lang="en-US" sz="2650" dirty="0"/>
                    </a:p>
                  </p:txBody>
                </p:sp>
                <p:sp>
                  <p:nvSpPr>
                    <p:cNvPr id="56" name="Text 5">
                      <a:extLst>
                        <a:ext uri="{FF2B5EF4-FFF2-40B4-BE49-F238E27FC236}">
                          <a16:creationId xmlns:a16="http://schemas.microsoft.com/office/drawing/2014/main" id="{B1ADD52F-6D8D-3558-BB41-B6420306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411" y="2174319"/>
                      <a:ext cx="2835235" cy="354330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l">
                        <a:lnSpc>
                          <a:spcPts val="2750"/>
                        </a:lnSpc>
                        <a:buNone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SRS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7" name="Shape 7">
                      <a:extLst>
                        <a:ext uri="{FF2B5EF4-FFF2-40B4-BE49-F238E27FC236}">
                          <a16:creationId xmlns:a16="http://schemas.microsoft.com/office/drawing/2014/main" id="{078473B4-71C7-BDCB-BCA4-FF83CCD926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0012" y="3721179"/>
                      <a:ext cx="680442" cy="30480"/>
                    </a:xfrm>
                    <a:prstGeom prst="roundRect">
                      <a:avLst>
                        <a:gd name="adj" fmla="val 669768"/>
                      </a:avLst>
                    </a:prstGeom>
                    <a:solidFill>
                      <a:srgbClr val="B7D5CA"/>
                    </a:solidFill>
                    <a:ln/>
                  </p:spPr>
                </p:sp>
                <p:sp>
                  <p:nvSpPr>
                    <p:cNvPr id="58" name="Shape 8">
                      <a:extLst>
                        <a:ext uri="{FF2B5EF4-FFF2-40B4-BE49-F238E27FC236}">
                          <a16:creationId xmlns:a16="http://schemas.microsoft.com/office/drawing/2014/main" id="{DB9C473E-BC74-68FB-FBB9-5606301AB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190" y="3481268"/>
                      <a:ext cx="510302" cy="510302"/>
                    </a:xfrm>
                    <a:prstGeom prst="roundRect">
                      <a:avLst>
                        <a:gd name="adj" fmla="val 40005"/>
                      </a:avLst>
                    </a:prstGeom>
                    <a:solidFill>
                      <a:srgbClr val="D1EFE4"/>
                    </a:solidFill>
                    <a:ln w="7620">
                      <a:solidFill>
                        <a:srgbClr val="B7D5CA"/>
                      </a:solidFill>
                      <a:prstDash val="solid"/>
                    </a:ln>
                  </p:spPr>
                </p:sp>
                <p:sp>
                  <p:nvSpPr>
                    <p:cNvPr id="59" name="Text 9">
                      <a:extLst>
                        <a:ext uri="{FF2B5EF4-FFF2-40B4-BE49-F238E27FC236}">
                          <a16:creationId xmlns:a16="http://schemas.microsoft.com/office/drawing/2014/main" id="{15644F7F-68B8-C385-C960-6572179EE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5260" y="3523774"/>
                      <a:ext cx="340162" cy="425291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ctr">
                        <a:lnSpc>
                          <a:spcPts val="2650"/>
                        </a:lnSpc>
                        <a:buNone/>
                      </a:pPr>
                      <a:r>
                        <a:rPr lang="en-US" sz="2650" b="1" dirty="0">
                          <a:solidFill>
                            <a:srgbClr val="4B4A4A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2</a:t>
                      </a:r>
                      <a:endParaRPr lang="en-US" sz="2650" dirty="0"/>
                    </a:p>
                  </p:txBody>
                </p:sp>
                <p:sp>
                  <p:nvSpPr>
                    <p:cNvPr id="60" name="Text 10">
                      <a:extLst>
                        <a:ext uri="{FF2B5EF4-FFF2-40B4-BE49-F238E27FC236}">
                          <a16:creationId xmlns:a16="http://schemas.microsoft.com/office/drawing/2014/main" id="{E08EF5A7-0FFF-57D2-7A88-F3298B515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411" y="3559135"/>
                      <a:ext cx="2835235" cy="354330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l">
                        <a:lnSpc>
                          <a:spcPts val="2750"/>
                        </a:lnSpc>
                        <a:buNone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Non-functional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1" name="Shape 12">
                      <a:extLst>
                        <a:ext uri="{FF2B5EF4-FFF2-40B4-BE49-F238E27FC236}">
                          <a16:creationId xmlns:a16="http://schemas.microsoft.com/office/drawing/2014/main" id="{03EC6CCE-99D5-F5FA-92A0-2569AD2B1D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0012" y="5105995"/>
                      <a:ext cx="680442" cy="30480"/>
                    </a:xfrm>
                    <a:prstGeom prst="roundRect">
                      <a:avLst>
                        <a:gd name="adj" fmla="val 669768"/>
                      </a:avLst>
                    </a:prstGeom>
                    <a:solidFill>
                      <a:srgbClr val="B7D5CA"/>
                    </a:solidFill>
                    <a:ln/>
                  </p:spPr>
                </p:sp>
                <p:sp>
                  <p:nvSpPr>
                    <p:cNvPr id="62" name="Shape 13">
                      <a:extLst>
                        <a:ext uri="{FF2B5EF4-FFF2-40B4-BE49-F238E27FC236}">
                          <a16:creationId xmlns:a16="http://schemas.microsoft.com/office/drawing/2014/main" id="{B6DA4F94-F70D-7B61-7B2A-2899DA44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190" y="4866084"/>
                      <a:ext cx="510302" cy="510302"/>
                    </a:xfrm>
                    <a:prstGeom prst="roundRect">
                      <a:avLst>
                        <a:gd name="adj" fmla="val 40005"/>
                      </a:avLst>
                    </a:prstGeom>
                    <a:solidFill>
                      <a:srgbClr val="D1EFE4"/>
                    </a:solidFill>
                    <a:ln w="7620">
                      <a:solidFill>
                        <a:srgbClr val="B7D5CA"/>
                      </a:solidFill>
                      <a:prstDash val="solid"/>
                    </a:ln>
                  </p:spPr>
                </p:sp>
                <p:sp>
                  <p:nvSpPr>
                    <p:cNvPr id="63" name="Text 14">
                      <a:extLst>
                        <a:ext uri="{FF2B5EF4-FFF2-40B4-BE49-F238E27FC236}">
                          <a16:creationId xmlns:a16="http://schemas.microsoft.com/office/drawing/2014/main" id="{CB1131F8-BE2E-E113-53B0-DE0F7B30C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5260" y="4908590"/>
                      <a:ext cx="340162" cy="425291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ctr">
                        <a:lnSpc>
                          <a:spcPts val="2650"/>
                        </a:lnSpc>
                        <a:buNone/>
                      </a:pPr>
                      <a:r>
                        <a:rPr lang="en-US" sz="2650" b="1" dirty="0">
                          <a:solidFill>
                            <a:srgbClr val="4B4A4A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3</a:t>
                      </a:r>
                      <a:endParaRPr lang="en-US" sz="2650" dirty="0"/>
                    </a:p>
                  </p:txBody>
                </p:sp>
                <p:sp>
                  <p:nvSpPr>
                    <p:cNvPr id="64" name="Text 15">
                      <a:extLst>
                        <a:ext uri="{FF2B5EF4-FFF2-40B4-BE49-F238E27FC236}">
                          <a16:creationId xmlns:a16="http://schemas.microsoft.com/office/drawing/2014/main" id="{161EB4B9-53F5-6E00-AB8B-D664567544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411" y="4943951"/>
                      <a:ext cx="2835235" cy="354330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l">
                        <a:lnSpc>
                          <a:spcPts val="2750"/>
                        </a:lnSpc>
                        <a:buNone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Use Case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5" name="Shape 17">
                      <a:extLst>
                        <a:ext uri="{FF2B5EF4-FFF2-40B4-BE49-F238E27FC236}">
                          <a16:creationId xmlns:a16="http://schemas.microsoft.com/office/drawing/2014/main" id="{50906CC0-9560-8214-78C2-BE9EC4E7C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0012" y="6490811"/>
                      <a:ext cx="680442" cy="30480"/>
                    </a:xfrm>
                    <a:prstGeom prst="roundRect">
                      <a:avLst>
                        <a:gd name="adj" fmla="val 669768"/>
                      </a:avLst>
                    </a:prstGeom>
                    <a:solidFill>
                      <a:srgbClr val="B7D5CA"/>
                    </a:solidFill>
                    <a:ln/>
                  </p:spPr>
                </p:sp>
                <p:sp>
                  <p:nvSpPr>
                    <p:cNvPr id="66" name="Shape 18">
                      <a:extLst>
                        <a:ext uri="{FF2B5EF4-FFF2-40B4-BE49-F238E27FC236}">
                          <a16:creationId xmlns:a16="http://schemas.microsoft.com/office/drawing/2014/main" id="{70D903F1-ED93-0F0D-70F3-F7C5F9F6E7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190" y="6250900"/>
                      <a:ext cx="510302" cy="510302"/>
                    </a:xfrm>
                    <a:prstGeom prst="roundRect">
                      <a:avLst>
                        <a:gd name="adj" fmla="val 40005"/>
                      </a:avLst>
                    </a:prstGeom>
                    <a:solidFill>
                      <a:srgbClr val="D1EFE4"/>
                    </a:solidFill>
                    <a:ln w="7620">
                      <a:solidFill>
                        <a:srgbClr val="B7D5CA"/>
                      </a:solidFill>
                      <a:prstDash val="solid"/>
                    </a:ln>
                  </p:spPr>
                </p:sp>
                <p:sp>
                  <p:nvSpPr>
                    <p:cNvPr id="67" name="Text 19">
                      <a:extLst>
                        <a:ext uri="{FF2B5EF4-FFF2-40B4-BE49-F238E27FC236}">
                          <a16:creationId xmlns:a16="http://schemas.microsoft.com/office/drawing/2014/main" id="{755391A3-8BF1-E137-7C4E-76483D661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5260" y="6293406"/>
                      <a:ext cx="340162" cy="425291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ctr">
                        <a:lnSpc>
                          <a:spcPts val="2650"/>
                        </a:lnSpc>
                        <a:buNone/>
                      </a:pPr>
                      <a:r>
                        <a:rPr lang="en-US" sz="2650" b="1" dirty="0">
                          <a:solidFill>
                            <a:srgbClr val="4B4A4A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4</a:t>
                      </a:r>
                      <a:endParaRPr lang="en-US" sz="2650" dirty="0"/>
                    </a:p>
                  </p:txBody>
                </p:sp>
                <p:sp>
                  <p:nvSpPr>
                    <p:cNvPr id="68" name="Text 20">
                      <a:extLst>
                        <a:ext uri="{FF2B5EF4-FFF2-40B4-BE49-F238E27FC236}">
                          <a16:creationId xmlns:a16="http://schemas.microsoft.com/office/drawing/2014/main" id="{1D03E1FE-F9B6-0D87-4811-3AAE0C7C4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9411" y="6328767"/>
                      <a:ext cx="2835235" cy="354330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0" tIns="0" rIns="0" bIns="0" rtlCol="0" anchor="t"/>
                    <a:lstStyle/>
                    <a:p>
                      <a:pPr marL="0" indent="0" algn="l">
                        <a:lnSpc>
                          <a:spcPts val="2750"/>
                        </a:lnSpc>
                        <a:buNone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latin typeface="Noto Serif SC Bold" pitchFamily="34" charset="0"/>
                          <a:ea typeface="Noto Serif SC Bold" pitchFamily="34" charset="-122"/>
                          <a:cs typeface="Noto Serif SC Bold" pitchFamily="34" charset="-120"/>
                        </a:rPr>
                        <a:t>Algorithm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51" name="Text 21">
                    <a:extLst>
                      <a:ext uri="{FF2B5EF4-FFF2-40B4-BE49-F238E27FC236}">
                        <a16:creationId xmlns:a16="http://schemas.microsoft.com/office/drawing/2014/main" id="{83C9566D-EA7F-2B77-D95B-2573B969AEA3}"/>
                      </a:ext>
                    </a:extLst>
                  </p:cNvPr>
                  <p:cNvSpPr/>
                  <p:nvPr/>
                </p:nvSpPr>
                <p:spPr>
                  <a:xfrm>
                    <a:off x="7669411" y="6819186"/>
                    <a:ext cx="6167199" cy="362903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lIns="0" tIns="0" rIns="0" bIns="0" rtlCol="0" anchor="t"/>
                  <a:lstStyle/>
                  <a:p>
                    <a:pPr marL="0" indent="0" algn="l">
                      <a:lnSpc>
                        <a:spcPts val="2850"/>
                      </a:lnSpc>
                      <a:buNone/>
                    </a:pPr>
                    <a:r>
                      <a:rPr lang="en-US" sz="1750" dirty="0">
                        <a:solidFill>
                          <a:schemeClr val="bg1"/>
                        </a:solidFill>
                        <a:latin typeface="Geist" pitchFamily="34" charset="0"/>
                        <a:ea typeface="Geist" pitchFamily="34" charset="-122"/>
                        <a:cs typeface="Geist" pitchFamily="34" charset="-120"/>
                      </a:rPr>
                      <a:t>Random Forest workflow, ensemble learning.</a:t>
                    </a:r>
                    <a:endParaRPr lang="en-US" sz="175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70" name="Text 5">
            <a:extLst>
              <a:ext uri="{FF2B5EF4-FFF2-40B4-BE49-F238E27FC236}">
                <a16:creationId xmlns:a16="http://schemas.microsoft.com/office/drawing/2014/main" id="{38D5E562-1EFF-AC89-4999-82DA530AD1D7}"/>
              </a:ext>
            </a:extLst>
          </p:cNvPr>
          <p:cNvSpPr/>
          <p:nvPr/>
        </p:nvSpPr>
        <p:spPr>
          <a:xfrm>
            <a:off x="12781002" y="-83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Collection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13877AC0-1F76-C003-419E-B5717EFDC7C6}"/>
              </a:ext>
            </a:extLst>
          </p:cNvPr>
          <p:cNvSpPr/>
          <p:nvPr/>
        </p:nvSpPr>
        <p:spPr>
          <a:xfrm>
            <a:off x="2919873" y="-103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Preprocessing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2" name="Text 15">
            <a:extLst>
              <a:ext uri="{FF2B5EF4-FFF2-40B4-BE49-F238E27FC236}">
                <a16:creationId xmlns:a16="http://schemas.microsoft.com/office/drawing/2014/main" id="{C13133D9-C95D-4C81-00AA-0C10A76FC91D}"/>
              </a:ext>
            </a:extLst>
          </p:cNvPr>
          <p:cNvSpPr/>
          <p:nvPr/>
        </p:nvSpPr>
        <p:spPr>
          <a:xfrm>
            <a:off x="12932847" y="5924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Training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3" name="Text 20">
            <a:extLst>
              <a:ext uri="{FF2B5EF4-FFF2-40B4-BE49-F238E27FC236}">
                <a16:creationId xmlns:a16="http://schemas.microsoft.com/office/drawing/2014/main" id="{171B2981-FD8D-61FE-E35F-6967A30B6A93}"/>
              </a:ext>
            </a:extLst>
          </p:cNvPr>
          <p:cNvSpPr/>
          <p:nvPr/>
        </p:nvSpPr>
        <p:spPr>
          <a:xfrm>
            <a:off x="1460683" y="7997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Prediction</a:t>
            </a:r>
            <a:endParaRPr lang="en-US" sz="2200" dirty="0">
              <a:solidFill>
                <a:schemeClr val="bg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8F929E-7F2F-0D59-9AED-97FDB8892EBF}"/>
              </a:ext>
            </a:extLst>
          </p:cNvPr>
          <p:cNvGrpSpPr/>
          <p:nvPr/>
        </p:nvGrpSpPr>
        <p:grpSpPr>
          <a:xfrm rot="5400000">
            <a:off x="5889849" y="9455223"/>
            <a:ext cx="5740175" cy="1360884"/>
            <a:chOff x="793790" y="3958828"/>
            <a:chExt cx="13042821" cy="1360884"/>
          </a:xfrm>
        </p:grpSpPr>
        <p:sp>
          <p:nvSpPr>
            <p:cNvPr id="75" name="Shape 1">
              <a:extLst>
                <a:ext uri="{FF2B5EF4-FFF2-40B4-BE49-F238E27FC236}">
                  <a16:creationId xmlns:a16="http://schemas.microsoft.com/office/drawing/2014/main" id="{C1358BB3-21C3-EE04-7F32-BC5D7283C258}"/>
                </a:ext>
              </a:extLst>
            </p:cNvPr>
            <p:cNvSpPr/>
            <p:nvPr/>
          </p:nvSpPr>
          <p:spPr>
            <a:xfrm>
              <a:off x="793790" y="4639270"/>
              <a:ext cx="13042821" cy="30480"/>
            </a:xfrm>
            <a:prstGeom prst="roundRect">
              <a:avLst>
                <a:gd name="adj" fmla="val 669768"/>
              </a:avLst>
            </a:prstGeom>
            <a:solidFill>
              <a:srgbClr val="B7D5CA"/>
            </a:solidFill>
            <a:ln/>
          </p:spPr>
        </p:sp>
        <p:sp>
          <p:nvSpPr>
            <p:cNvPr id="76" name="Shape 2">
              <a:extLst>
                <a:ext uri="{FF2B5EF4-FFF2-40B4-BE49-F238E27FC236}">
                  <a16:creationId xmlns:a16="http://schemas.microsoft.com/office/drawing/2014/main" id="{50EC912B-759A-B081-6F96-F7737698EBB9}"/>
                </a:ext>
              </a:extLst>
            </p:cNvPr>
            <p:cNvSpPr/>
            <p:nvPr/>
          </p:nvSpPr>
          <p:spPr>
            <a:xfrm>
              <a:off x="3301960" y="3958828"/>
              <a:ext cx="30480" cy="680442"/>
            </a:xfrm>
            <a:prstGeom prst="roundRect">
              <a:avLst>
                <a:gd name="adj" fmla="val 669768"/>
              </a:avLst>
            </a:prstGeom>
            <a:solidFill>
              <a:srgbClr val="B7D5CA"/>
            </a:solidFill>
            <a:ln/>
          </p:spPr>
        </p:sp>
        <p:sp>
          <p:nvSpPr>
            <p:cNvPr id="77" name="Shape 3">
              <a:extLst>
                <a:ext uri="{FF2B5EF4-FFF2-40B4-BE49-F238E27FC236}">
                  <a16:creationId xmlns:a16="http://schemas.microsoft.com/office/drawing/2014/main" id="{C94D13AF-7F6D-AAD8-0453-25358CE0E6CF}"/>
                </a:ext>
              </a:extLst>
            </p:cNvPr>
            <p:cNvSpPr/>
            <p:nvPr/>
          </p:nvSpPr>
          <p:spPr>
            <a:xfrm>
              <a:off x="3062049" y="4384119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D1EFE4"/>
            </a:solidFill>
            <a:ln w="7620">
              <a:solidFill>
                <a:srgbClr val="B7D5CA"/>
              </a:solidFill>
              <a:prstDash val="solid"/>
            </a:ln>
          </p:spPr>
        </p:sp>
        <p:sp>
          <p:nvSpPr>
            <p:cNvPr id="78" name="Text 4">
              <a:extLst>
                <a:ext uri="{FF2B5EF4-FFF2-40B4-BE49-F238E27FC236}">
                  <a16:creationId xmlns:a16="http://schemas.microsoft.com/office/drawing/2014/main" id="{CAEC5417-A5DD-F04C-9537-2A5BAA562418}"/>
                </a:ext>
              </a:extLst>
            </p:cNvPr>
            <p:cNvSpPr/>
            <p:nvPr/>
          </p:nvSpPr>
          <p:spPr>
            <a:xfrm>
              <a:off x="3147120" y="4426625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endParaRPr lang="en-US" sz="2650" dirty="0"/>
            </a:p>
          </p:txBody>
        </p:sp>
        <p:sp>
          <p:nvSpPr>
            <p:cNvPr id="79" name="Shape 7">
              <a:extLst>
                <a:ext uri="{FF2B5EF4-FFF2-40B4-BE49-F238E27FC236}">
                  <a16:creationId xmlns:a16="http://schemas.microsoft.com/office/drawing/2014/main" id="{0D95AC59-9A1C-FB9F-841E-0AD38E9C4FA3}"/>
                </a:ext>
              </a:extLst>
            </p:cNvPr>
            <p:cNvSpPr/>
            <p:nvPr/>
          </p:nvSpPr>
          <p:spPr>
            <a:xfrm>
              <a:off x="5967293" y="4639270"/>
              <a:ext cx="30480" cy="680442"/>
            </a:xfrm>
            <a:prstGeom prst="roundRect">
              <a:avLst>
                <a:gd name="adj" fmla="val 669768"/>
              </a:avLst>
            </a:prstGeom>
            <a:solidFill>
              <a:srgbClr val="B7D5CA"/>
            </a:solidFill>
            <a:ln/>
          </p:spPr>
        </p:sp>
        <p:sp>
          <p:nvSpPr>
            <p:cNvPr id="80" name="Shape 8">
              <a:extLst>
                <a:ext uri="{FF2B5EF4-FFF2-40B4-BE49-F238E27FC236}">
                  <a16:creationId xmlns:a16="http://schemas.microsoft.com/office/drawing/2014/main" id="{2DED2CEA-742E-3E99-6B21-BAB736773D3E}"/>
                </a:ext>
              </a:extLst>
            </p:cNvPr>
            <p:cNvSpPr/>
            <p:nvPr/>
          </p:nvSpPr>
          <p:spPr>
            <a:xfrm>
              <a:off x="5727382" y="4384119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D1EFE4"/>
            </a:solidFill>
            <a:ln w="7620">
              <a:solidFill>
                <a:srgbClr val="B7D5CA"/>
              </a:solidFill>
              <a:prstDash val="solid"/>
            </a:ln>
          </p:spPr>
        </p:sp>
        <p:sp>
          <p:nvSpPr>
            <p:cNvPr id="81" name="Text 9">
              <a:extLst>
                <a:ext uri="{FF2B5EF4-FFF2-40B4-BE49-F238E27FC236}">
                  <a16:creationId xmlns:a16="http://schemas.microsoft.com/office/drawing/2014/main" id="{AF527223-6609-4591-9490-2659412A7DCE}"/>
                </a:ext>
              </a:extLst>
            </p:cNvPr>
            <p:cNvSpPr/>
            <p:nvPr/>
          </p:nvSpPr>
          <p:spPr>
            <a:xfrm>
              <a:off x="5812453" y="4426625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endParaRPr lang="en-US" sz="2650" dirty="0"/>
            </a:p>
          </p:txBody>
        </p:sp>
        <p:sp>
          <p:nvSpPr>
            <p:cNvPr id="82" name="Shape 12">
              <a:extLst>
                <a:ext uri="{FF2B5EF4-FFF2-40B4-BE49-F238E27FC236}">
                  <a16:creationId xmlns:a16="http://schemas.microsoft.com/office/drawing/2014/main" id="{8D85D50F-55E4-12D1-2EF7-BDA347652051}"/>
                </a:ext>
              </a:extLst>
            </p:cNvPr>
            <p:cNvSpPr/>
            <p:nvPr/>
          </p:nvSpPr>
          <p:spPr>
            <a:xfrm>
              <a:off x="8632508" y="3958828"/>
              <a:ext cx="30480" cy="680442"/>
            </a:xfrm>
            <a:prstGeom prst="roundRect">
              <a:avLst>
                <a:gd name="adj" fmla="val 669768"/>
              </a:avLst>
            </a:prstGeom>
            <a:solidFill>
              <a:srgbClr val="B7D5CA"/>
            </a:solidFill>
            <a:ln/>
          </p:spPr>
        </p:sp>
        <p:sp>
          <p:nvSpPr>
            <p:cNvPr id="83" name="Shape 13">
              <a:extLst>
                <a:ext uri="{FF2B5EF4-FFF2-40B4-BE49-F238E27FC236}">
                  <a16:creationId xmlns:a16="http://schemas.microsoft.com/office/drawing/2014/main" id="{6FB0B0D5-EE07-6F44-ACA9-2E17BBEEA37D}"/>
                </a:ext>
              </a:extLst>
            </p:cNvPr>
            <p:cNvSpPr/>
            <p:nvPr/>
          </p:nvSpPr>
          <p:spPr>
            <a:xfrm>
              <a:off x="8392597" y="4384119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D1EFE4"/>
            </a:solidFill>
            <a:ln w="7620">
              <a:solidFill>
                <a:srgbClr val="B7D5CA"/>
              </a:solidFill>
              <a:prstDash val="solid"/>
            </a:ln>
          </p:spPr>
        </p:sp>
        <p:sp>
          <p:nvSpPr>
            <p:cNvPr id="84" name="Text 14">
              <a:extLst>
                <a:ext uri="{FF2B5EF4-FFF2-40B4-BE49-F238E27FC236}">
                  <a16:creationId xmlns:a16="http://schemas.microsoft.com/office/drawing/2014/main" id="{12B6027E-D69D-831A-FB23-FB28542B8913}"/>
                </a:ext>
              </a:extLst>
            </p:cNvPr>
            <p:cNvSpPr/>
            <p:nvPr/>
          </p:nvSpPr>
          <p:spPr>
            <a:xfrm>
              <a:off x="8477667" y="4426625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endParaRPr lang="en-US" sz="2650" dirty="0"/>
            </a:p>
          </p:txBody>
        </p:sp>
        <p:sp>
          <p:nvSpPr>
            <p:cNvPr id="85" name="Shape 17">
              <a:extLst>
                <a:ext uri="{FF2B5EF4-FFF2-40B4-BE49-F238E27FC236}">
                  <a16:creationId xmlns:a16="http://schemas.microsoft.com/office/drawing/2014/main" id="{AC65D08B-7EB1-51F6-F4BA-55B71E5B066B}"/>
                </a:ext>
              </a:extLst>
            </p:cNvPr>
            <p:cNvSpPr/>
            <p:nvPr/>
          </p:nvSpPr>
          <p:spPr>
            <a:xfrm>
              <a:off x="11297841" y="4639270"/>
              <a:ext cx="30480" cy="680442"/>
            </a:xfrm>
            <a:prstGeom prst="roundRect">
              <a:avLst>
                <a:gd name="adj" fmla="val 669768"/>
              </a:avLst>
            </a:prstGeom>
            <a:solidFill>
              <a:srgbClr val="B7D5CA"/>
            </a:solidFill>
            <a:ln/>
          </p:spPr>
        </p:sp>
        <p:sp>
          <p:nvSpPr>
            <p:cNvPr id="86" name="Shape 18">
              <a:extLst>
                <a:ext uri="{FF2B5EF4-FFF2-40B4-BE49-F238E27FC236}">
                  <a16:creationId xmlns:a16="http://schemas.microsoft.com/office/drawing/2014/main" id="{E0D0DB5F-6820-DEB9-AE84-E234F51CB61D}"/>
                </a:ext>
              </a:extLst>
            </p:cNvPr>
            <p:cNvSpPr/>
            <p:nvPr/>
          </p:nvSpPr>
          <p:spPr>
            <a:xfrm>
              <a:off x="11057930" y="4384119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D1EFE4"/>
            </a:solidFill>
            <a:ln w="7620">
              <a:solidFill>
                <a:srgbClr val="B7D5CA"/>
              </a:solidFill>
              <a:prstDash val="solid"/>
            </a:ln>
          </p:spPr>
        </p:sp>
        <p:sp>
          <p:nvSpPr>
            <p:cNvPr id="87" name="Text 19">
              <a:extLst>
                <a:ext uri="{FF2B5EF4-FFF2-40B4-BE49-F238E27FC236}">
                  <a16:creationId xmlns:a16="http://schemas.microsoft.com/office/drawing/2014/main" id="{A598BCF8-10FB-65B6-99AF-31514623263F}"/>
                </a:ext>
              </a:extLst>
            </p:cNvPr>
            <p:cNvSpPr/>
            <p:nvPr/>
          </p:nvSpPr>
          <p:spPr>
            <a:xfrm>
              <a:off x="11143000" y="4426625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endParaRPr lang="en-US" sz="265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BE86F2-D9D7-CC68-E687-76946F1B583E}"/>
              </a:ext>
            </a:extLst>
          </p:cNvPr>
          <p:cNvSpPr txBox="1"/>
          <p:nvPr/>
        </p:nvSpPr>
        <p:spPr>
          <a:xfrm>
            <a:off x="955659" y="2764714"/>
            <a:ext cx="2300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Project requirment</a:t>
            </a:r>
          </a:p>
        </p:txBody>
      </p:sp>
    </p:spTree>
    <p:extLst>
      <p:ext uri="{BB962C8B-B14F-4D97-AF65-F5344CB8AC3E}">
        <p14:creationId xmlns:p14="http://schemas.microsoft.com/office/powerpoint/2010/main" val="12005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E2816-A96F-AF6C-E644-1CBD8FCA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A4C7C35C-AA24-D327-05AC-6EE38C168DD7}"/>
              </a:ext>
            </a:extLst>
          </p:cNvPr>
          <p:cNvSpPr txBox="1"/>
          <p:nvPr/>
        </p:nvSpPr>
        <p:spPr>
          <a:xfrm>
            <a:off x="2489579" y="280259"/>
            <a:ext cx="176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buNone/>
            </a:pPr>
            <a:r>
              <a:rPr lang="en-IN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Implementation</a:t>
            </a:r>
            <a:endParaRPr lang="en-IN" sz="2000" dirty="0">
              <a:effectLst/>
            </a:endParaRPr>
          </a:p>
          <a:p>
            <a:pPr marL="0" algn="ctr" rtl="0" eaLnBrk="1" latinLnBrk="0" hangingPunct="1"/>
            <a:r>
              <a:rPr lang="en-IN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overview</a:t>
            </a:r>
            <a:endParaRPr lang="en-IN" sz="2000" dirty="0">
              <a:effectLst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7D58DB-68AE-98BC-B5EA-4E6FF7EEA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7600" y="-12046"/>
            <a:ext cx="23659053" cy="6870046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A2F58A-7DA5-69C2-F9A3-A9CF90837ADE}"/>
              </a:ext>
            </a:extLst>
          </p:cNvPr>
          <p:cNvSpPr/>
          <p:nvPr/>
        </p:nvSpPr>
        <p:spPr>
          <a:xfrm>
            <a:off x="0" y="0"/>
            <a:ext cx="12192000" cy="682432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0CFFF-302F-D43B-4554-2CF83FAAC751}"/>
              </a:ext>
            </a:extLst>
          </p:cNvPr>
          <p:cNvGrpSpPr/>
          <p:nvPr/>
        </p:nvGrpSpPr>
        <p:grpSpPr>
          <a:xfrm rot="17128703">
            <a:off x="-1733849" y="-453928"/>
            <a:ext cx="7950243" cy="7845370"/>
            <a:chOff x="-1688986" y="-394948"/>
            <a:chExt cx="7950243" cy="78453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A17E6E0-22A8-EBEE-C7F2-BC07C72DED76}"/>
                </a:ext>
              </a:extLst>
            </p:cNvPr>
            <p:cNvSpPr/>
            <p:nvPr/>
          </p:nvSpPr>
          <p:spPr>
            <a:xfrm>
              <a:off x="505506" y="1649185"/>
              <a:ext cx="3237820" cy="3151415"/>
            </a:xfrm>
            <a:prstGeom prst="ellipse">
              <a:avLst/>
            </a:prstGeom>
            <a:gradFill flip="none" rotWithShape="1">
              <a:gsLst>
                <a:gs pos="0">
                  <a:srgbClr val="C98457"/>
                </a:gs>
                <a:gs pos="99000">
                  <a:srgbClr val="D8B977"/>
                </a:gs>
                <a:gs pos="100000">
                  <a:srgbClr val="D8B97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6D6E5D2-6300-9CCC-128B-B0B9FF67E610}"/>
                </a:ext>
              </a:extLst>
            </p:cNvPr>
            <p:cNvSpPr/>
            <p:nvPr/>
          </p:nvSpPr>
          <p:spPr>
            <a:xfrm>
              <a:off x="-1688986" y="-394948"/>
              <a:ext cx="7626803" cy="764789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D8B977"/>
                  </a:gs>
                  <a:gs pos="100000">
                    <a:srgbClr val="D49A5A"/>
                  </a:gs>
                  <a:gs pos="76000">
                    <a:srgbClr val="D49A5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8471838-31BA-80A2-52F0-4F71B5E7CECB}"/>
                </a:ext>
              </a:extLst>
            </p:cNvPr>
            <p:cNvSpPr/>
            <p:nvPr/>
          </p:nvSpPr>
          <p:spPr>
            <a:xfrm>
              <a:off x="4214812" y="142874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1902A24-4625-82B1-7AAB-9C67C69D8BF4}"/>
                </a:ext>
              </a:extLst>
            </p:cNvPr>
            <p:cNvSpPr/>
            <p:nvPr/>
          </p:nvSpPr>
          <p:spPr>
            <a:xfrm>
              <a:off x="5429854" y="1436352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4461975-4AE9-257D-36D6-7EE47E132F99}"/>
                </a:ext>
              </a:extLst>
            </p:cNvPr>
            <p:cNvSpPr/>
            <p:nvPr/>
          </p:nvSpPr>
          <p:spPr>
            <a:xfrm>
              <a:off x="5861207" y="2966482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5CD87C-C508-4910-1041-016E52880C14}"/>
                </a:ext>
              </a:extLst>
            </p:cNvPr>
            <p:cNvSpPr/>
            <p:nvPr/>
          </p:nvSpPr>
          <p:spPr>
            <a:xfrm>
              <a:off x="5515989" y="4527772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9CFC113-0586-1ECF-84B4-D74D2EB1B3BF}"/>
                </a:ext>
              </a:extLst>
            </p:cNvPr>
            <p:cNvSpPr/>
            <p:nvPr/>
          </p:nvSpPr>
          <p:spPr>
            <a:xfrm>
              <a:off x="4650235" y="5854483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70F7B3-3289-A74B-DE0E-A7CEECABE57F}"/>
                </a:ext>
              </a:extLst>
            </p:cNvPr>
            <p:cNvSpPr/>
            <p:nvPr/>
          </p:nvSpPr>
          <p:spPr>
            <a:xfrm>
              <a:off x="3314700" y="674242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C1242B-4176-BC22-F287-D80539873349}"/>
                </a:ext>
              </a:extLst>
            </p:cNvPr>
            <p:cNvSpPr/>
            <p:nvPr/>
          </p:nvSpPr>
          <p:spPr>
            <a:xfrm>
              <a:off x="1666877" y="7021797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7718B9-85E2-7856-82A4-D7BE07AB4075}"/>
              </a:ext>
            </a:extLst>
          </p:cNvPr>
          <p:cNvSpPr txBox="1"/>
          <p:nvPr/>
        </p:nvSpPr>
        <p:spPr>
          <a:xfrm>
            <a:off x="-1564526" y="371065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B1EB3D-4638-94B4-A9F3-5727CF192969}"/>
              </a:ext>
            </a:extLst>
          </p:cNvPr>
          <p:cNvSpPr txBox="1"/>
          <p:nvPr/>
        </p:nvSpPr>
        <p:spPr>
          <a:xfrm>
            <a:off x="13733" y="-493601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BCF9B5-78DF-6D8F-0D62-73F00A03A0CA}"/>
              </a:ext>
            </a:extLst>
          </p:cNvPr>
          <p:cNvSpPr txBox="1"/>
          <p:nvPr/>
        </p:nvSpPr>
        <p:spPr>
          <a:xfrm>
            <a:off x="1734196" y="-535480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FD09EB-0E7B-4015-164F-D0829F89F03C}"/>
              </a:ext>
            </a:extLst>
          </p:cNvPr>
          <p:cNvSpPr txBox="1"/>
          <p:nvPr/>
        </p:nvSpPr>
        <p:spPr>
          <a:xfrm>
            <a:off x="3136614" y="302453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F550AA-ACA2-2812-7575-CAAFB26B8D96}"/>
              </a:ext>
            </a:extLst>
          </p:cNvPr>
          <p:cNvSpPr txBox="1"/>
          <p:nvPr/>
        </p:nvSpPr>
        <p:spPr>
          <a:xfrm>
            <a:off x="3369183" y="1289698"/>
            <a:ext cx="1941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Implementation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CCC90E-A9B4-6CCE-21D0-634269D8DC42}"/>
              </a:ext>
            </a:extLst>
          </p:cNvPr>
          <p:cNvSpPr txBox="1"/>
          <p:nvPr/>
        </p:nvSpPr>
        <p:spPr>
          <a:xfrm>
            <a:off x="4141953" y="2989592"/>
            <a:ext cx="155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AE80E-6484-2783-A7F8-5110CD914448}"/>
              </a:ext>
            </a:extLst>
          </p:cNvPr>
          <p:cNvSpPr txBox="1"/>
          <p:nvPr/>
        </p:nvSpPr>
        <p:spPr>
          <a:xfrm>
            <a:off x="4141953" y="4647411"/>
            <a:ext cx="1357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Conclusion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052D42-1FE9-67E8-402B-01103F7DFC17}"/>
              </a:ext>
            </a:extLst>
          </p:cNvPr>
          <p:cNvGrpSpPr/>
          <p:nvPr/>
        </p:nvGrpSpPr>
        <p:grpSpPr>
          <a:xfrm rot="5400000">
            <a:off x="6006418" y="2560711"/>
            <a:ext cx="5740175" cy="1360884"/>
            <a:chOff x="793790" y="3958828"/>
            <a:chExt cx="13042821" cy="1360884"/>
          </a:xfrm>
        </p:grpSpPr>
        <p:sp>
          <p:nvSpPr>
            <p:cNvPr id="14" name="Shape 1">
              <a:extLst>
                <a:ext uri="{FF2B5EF4-FFF2-40B4-BE49-F238E27FC236}">
                  <a16:creationId xmlns:a16="http://schemas.microsoft.com/office/drawing/2014/main" id="{51411E75-0FE1-8516-1C22-ED9D0EBF71B2}"/>
                </a:ext>
              </a:extLst>
            </p:cNvPr>
            <p:cNvSpPr/>
            <p:nvPr/>
          </p:nvSpPr>
          <p:spPr>
            <a:xfrm>
              <a:off x="793790" y="4639270"/>
              <a:ext cx="13042821" cy="30480"/>
            </a:xfrm>
            <a:prstGeom prst="roundRect">
              <a:avLst>
                <a:gd name="adj" fmla="val 669768"/>
              </a:avLst>
            </a:prstGeom>
            <a:solidFill>
              <a:srgbClr val="B7D5CA"/>
            </a:solidFill>
            <a:ln/>
          </p:spPr>
        </p:sp>
        <p:sp>
          <p:nvSpPr>
            <p:cNvPr id="15" name="Shape 2">
              <a:extLst>
                <a:ext uri="{FF2B5EF4-FFF2-40B4-BE49-F238E27FC236}">
                  <a16:creationId xmlns:a16="http://schemas.microsoft.com/office/drawing/2014/main" id="{CB1DAC88-CCCE-4675-3CA4-031745DDBD23}"/>
                </a:ext>
              </a:extLst>
            </p:cNvPr>
            <p:cNvSpPr/>
            <p:nvPr/>
          </p:nvSpPr>
          <p:spPr>
            <a:xfrm>
              <a:off x="3301960" y="3958828"/>
              <a:ext cx="30480" cy="680442"/>
            </a:xfrm>
            <a:prstGeom prst="roundRect">
              <a:avLst>
                <a:gd name="adj" fmla="val 669768"/>
              </a:avLst>
            </a:prstGeom>
            <a:solidFill>
              <a:srgbClr val="B7D5CA"/>
            </a:solidFill>
            <a:ln/>
          </p:spPr>
        </p:sp>
        <p:sp>
          <p:nvSpPr>
            <p:cNvPr id="16" name="Shape 3">
              <a:extLst>
                <a:ext uri="{FF2B5EF4-FFF2-40B4-BE49-F238E27FC236}">
                  <a16:creationId xmlns:a16="http://schemas.microsoft.com/office/drawing/2014/main" id="{DF9B1732-9B59-90DE-C484-5AA29AFB6142}"/>
                </a:ext>
              </a:extLst>
            </p:cNvPr>
            <p:cNvSpPr/>
            <p:nvPr/>
          </p:nvSpPr>
          <p:spPr>
            <a:xfrm>
              <a:off x="3062049" y="4384119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D1EFE4"/>
            </a:solidFill>
            <a:ln w="7620">
              <a:solidFill>
                <a:srgbClr val="B7D5CA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5" name="Text 4">
              <a:extLst>
                <a:ext uri="{FF2B5EF4-FFF2-40B4-BE49-F238E27FC236}">
                  <a16:creationId xmlns:a16="http://schemas.microsoft.com/office/drawing/2014/main" id="{0012B60E-AF9C-C32E-37A8-C279EFD72BAB}"/>
                </a:ext>
              </a:extLst>
            </p:cNvPr>
            <p:cNvSpPr/>
            <p:nvPr/>
          </p:nvSpPr>
          <p:spPr>
            <a:xfrm>
              <a:off x="3147120" y="4426625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endParaRPr lang="en-US" sz="2650" dirty="0"/>
            </a:p>
          </p:txBody>
        </p:sp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7965E2DB-F3D8-632F-F2FC-ADE59AFE988D}"/>
                </a:ext>
              </a:extLst>
            </p:cNvPr>
            <p:cNvSpPr/>
            <p:nvPr/>
          </p:nvSpPr>
          <p:spPr>
            <a:xfrm>
              <a:off x="5967293" y="4639270"/>
              <a:ext cx="30480" cy="680442"/>
            </a:xfrm>
            <a:prstGeom prst="roundRect">
              <a:avLst>
                <a:gd name="adj" fmla="val 669768"/>
              </a:avLst>
            </a:prstGeom>
            <a:solidFill>
              <a:srgbClr val="B7D5CA"/>
            </a:solidFill>
            <a:ln/>
          </p:spPr>
        </p:sp>
        <p:sp>
          <p:nvSpPr>
            <p:cNvPr id="27" name="Shape 8">
              <a:extLst>
                <a:ext uri="{FF2B5EF4-FFF2-40B4-BE49-F238E27FC236}">
                  <a16:creationId xmlns:a16="http://schemas.microsoft.com/office/drawing/2014/main" id="{C6FBC858-15B2-D8CF-C5B0-CDF4BFC38BA1}"/>
                </a:ext>
              </a:extLst>
            </p:cNvPr>
            <p:cNvSpPr/>
            <p:nvPr/>
          </p:nvSpPr>
          <p:spPr>
            <a:xfrm>
              <a:off x="5727382" y="4384119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D1EFE4"/>
            </a:solidFill>
            <a:ln w="7620">
              <a:solidFill>
                <a:srgbClr val="B7D5CA"/>
              </a:solidFill>
              <a:prstDash val="solid"/>
            </a:ln>
          </p:spPr>
        </p:sp>
        <p:sp>
          <p:nvSpPr>
            <p:cNvPr id="28" name="Text 9">
              <a:extLst>
                <a:ext uri="{FF2B5EF4-FFF2-40B4-BE49-F238E27FC236}">
                  <a16:creationId xmlns:a16="http://schemas.microsoft.com/office/drawing/2014/main" id="{9813B90C-2872-37CB-B52D-A4F196CC5A8A}"/>
                </a:ext>
              </a:extLst>
            </p:cNvPr>
            <p:cNvSpPr/>
            <p:nvPr/>
          </p:nvSpPr>
          <p:spPr>
            <a:xfrm>
              <a:off x="5812453" y="4426625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endParaRPr lang="en-US" sz="2650" dirty="0"/>
            </a:p>
          </p:txBody>
        </p:sp>
        <p:sp>
          <p:nvSpPr>
            <p:cNvPr id="29" name="Shape 12">
              <a:extLst>
                <a:ext uri="{FF2B5EF4-FFF2-40B4-BE49-F238E27FC236}">
                  <a16:creationId xmlns:a16="http://schemas.microsoft.com/office/drawing/2014/main" id="{EC1D0BCD-ED8B-5F27-1BCF-ADDE28F77455}"/>
                </a:ext>
              </a:extLst>
            </p:cNvPr>
            <p:cNvSpPr/>
            <p:nvPr/>
          </p:nvSpPr>
          <p:spPr>
            <a:xfrm>
              <a:off x="8632508" y="3958828"/>
              <a:ext cx="30480" cy="680442"/>
            </a:xfrm>
            <a:prstGeom prst="roundRect">
              <a:avLst>
                <a:gd name="adj" fmla="val 669768"/>
              </a:avLst>
            </a:prstGeom>
            <a:solidFill>
              <a:srgbClr val="B7D5CA"/>
            </a:solidFill>
            <a:ln/>
          </p:spPr>
        </p:sp>
        <p:sp>
          <p:nvSpPr>
            <p:cNvPr id="30" name="Shape 13">
              <a:extLst>
                <a:ext uri="{FF2B5EF4-FFF2-40B4-BE49-F238E27FC236}">
                  <a16:creationId xmlns:a16="http://schemas.microsoft.com/office/drawing/2014/main" id="{019600AA-A396-94E1-4714-83049DCF750C}"/>
                </a:ext>
              </a:extLst>
            </p:cNvPr>
            <p:cNvSpPr/>
            <p:nvPr/>
          </p:nvSpPr>
          <p:spPr>
            <a:xfrm>
              <a:off x="8392597" y="4384119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D1EFE4"/>
            </a:solidFill>
            <a:ln w="7620">
              <a:solidFill>
                <a:srgbClr val="B7D5CA"/>
              </a:solidFill>
              <a:prstDash val="solid"/>
            </a:ln>
          </p:spPr>
        </p:sp>
        <p:sp>
          <p:nvSpPr>
            <p:cNvPr id="31" name="Text 14">
              <a:extLst>
                <a:ext uri="{FF2B5EF4-FFF2-40B4-BE49-F238E27FC236}">
                  <a16:creationId xmlns:a16="http://schemas.microsoft.com/office/drawing/2014/main" id="{7B54065C-FD2A-E722-A1AA-254F31EBF70B}"/>
                </a:ext>
              </a:extLst>
            </p:cNvPr>
            <p:cNvSpPr/>
            <p:nvPr/>
          </p:nvSpPr>
          <p:spPr>
            <a:xfrm>
              <a:off x="8477667" y="4426625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endParaRPr lang="en-US" sz="2650" dirty="0"/>
            </a:p>
          </p:txBody>
        </p:sp>
        <p:sp>
          <p:nvSpPr>
            <p:cNvPr id="32" name="Shape 17">
              <a:extLst>
                <a:ext uri="{FF2B5EF4-FFF2-40B4-BE49-F238E27FC236}">
                  <a16:creationId xmlns:a16="http://schemas.microsoft.com/office/drawing/2014/main" id="{2F88650A-76F0-FBB1-91A7-2D811610F660}"/>
                </a:ext>
              </a:extLst>
            </p:cNvPr>
            <p:cNvSpPr/>
            <p:nvPr/>
          </p:nvSpPr>
          <p:spPr>
            <a:xfrm>
              <a:off x="11297841" y="4639270"/>
              <a:ext cx="30480" cy="680442"/>
            </a:xfrm>
            <a:prstGeom prst="roundRect">
              <a:avLst>
                <a:gd name="adj" fmla="val 669768"/>
              </a:avLst>
            </a:prstGeom>
            <a:solidFill>
              <a:srgbClr val="B7D5CA"/>
            </a:solidFill>
            <a:ln/>
          </p:spPr>
        </p:sp>
        <p:sp>
          <p:nvSpPr>
            <p:cNvPr id="33" name="Shape 18">
              <a:extLst>
                <a:ext uri="{FF2B5EF4-FFF2-40B4-BE49-F238E27FC236}">
                  <a16:creationId xmlns:a16="http://schemas.microsoft.com/office/drawing/2014/main" id="{EE20DE75-2F78-3484-91BC-55474D7981F2}"/>
                </a:ext>
              </a:extLst>
            </p:cNvPr>
            <p:cNvSpPr/>
            <p:nvPr/>
          </p:nvSpPr>
          <p:spPr>
            <a:xfrm>
              <a:off x="11057930" y="4384119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D1EFE4"/>
            </a:solidFill>
            <a:ln w="7620">
              <a:solidFill>
                <a:srgbClr val="B7D5CA"/>
              </a:solidFill>
              <a:prstDash val="solid"/>
            </a:ln>
          </p:spPr>
        </p:sp>
        <p:sp>
          <p:nvSpPr>
            <p:cNvPr id="34" name="Text 19">
              <a:extLst>
                <a:ext uri="{FF2B5EF4-FFF2-40B4-BE49-F238E27FC236}">
                  <a16:creationId xmlns:a16="http://schemas.microsoft.com/office/drawing/2014/main" id="{E55A4945-4385-6FFE-8F93-42262B9549D2}"/>
                </a:ext>
              </a:extLst>
            </p:cNvPr>
            <p:cNvSpPr/>
            <p:nvPr/>
          </p:nvSpPr>
          <p:spPr>
            <a:xfrm>
              <a:off x="11143000" y="4426625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endParaRPr lang="en-US" sz="2650" dirty="0"/>
            </a:p>
          </p:txBody>
        </p:sp>
      </p:grpSp>
      <p:sp>
        <p:nvSpPr>
          <p:cNvPr id="35" name="Text 5">
            <a:extLst>
              <a:ext uri="{FF2B5EF4-FFF2-40B4-BE49-F238E27FC236}">
                <a16:creationId xmlns:a16="http://schemas.microsoft.com/office/drawing/2014/main" id="{E2B4B946-3E6E-F6AA-E79C-0864C020F789}"/>
              </a:ext>
            </a:extLst>
          </p:cNvPr>
          <p:cNvSpPr/>
          <p:nvPr/>
        </p:nvSpPr>
        <p:spPr>
          <a:xfrm>
            <a:off x="9092922" y="1308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Collection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6" name="Text 10">
            <a:extLst>
              <a:ext uri="{FF2B5EF4-FFF2-40B4-BE49-F238E27FC236}">
                <a16:creationId xmlns:a16="http://schemas.microsoft.com/office/drawing/2014/main" id="{8D575FDA-C1AB-9C0B-0CCA-1BAFE2137ADE}"/>
              </a:ext>
            </a:extLst>
          </p:cNvPr>
          <p:cNvSpPr/>
          <p:nvPr/>
        </p:nvSpPr>
        <p:spPr>
          <a:xfrm>
            <a:off x="5890736" y="24375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Preprocessing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9A620305-D50C-DF4C-BB76-DC9570105EA4}"/>
              </a:ext>
            </a:extLst>
          </p:cNvPr>
          <p:cNvSpPr/>
          <p:nvPr/>
        </p:nvSpPr>
        <p:spPr>
          <a:xfrm>
            <a:off x="9089350" y="3640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Training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8" name="Text 20">
            <a:extLst>
              <a:ext uri="{FF2B5EF4-FFF2-40B4-BE49-F238E27FC236}">
                <a16:creationId xmlns:a16="http://schemas.microsoft.com/office/drawing/2014/main" id="{6B429BE6-3B40-B913-7789-6E28322CB7BB}"/>
              </a:ext>
            </a:extLst>
          </p:cNvPr>
          <p:cNvSpPr/>
          <p:nvPr/>
        </p:nvSpPr>
        <p:spPr>
          <a:xfrm>
            <a:off x="6085403" y="4784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Prediction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9C1C39-B857-58AE-56CB-5C3984B83B28}"/>
              </a:ext>
            </a:extLst>
          </p:cNvPr>
          <p:cNvSpPr txBox="1"/>
          <p:nvPr/>
        </p:nvSpPr>
        <p:spPr>
          <a:xfrm>
            <a:off x="1223656" y="3204940"/>
            <a:ext cx="2605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B4C282D-D9FC-96AF-4AEF-D12B7C85A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r="5584" b="9424"/>
          <a:stretch>
            <a:fillRect/>
          </a:stretch>
        </p:blipFill>
        <p:spPr>
          <a:xfrm>
            <a:off x="11588565" y="-6287491"/>
            <a:ext cx="7401928" cy="52774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133885-BF19-DC04-2015-BF420F04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27546" y="-3576737"/>
            <a:ext cx="4178515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9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80C06-4535-C840-47E0-960FEF54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713E2D8-2989-7FF2-08CA-9154452193E1}"/>
              </a:ext>
            </a:extLst>
          </p:cNvPr>
          <p:cNvSpPr txBox="1"/>
          <p:nvPr/>
        </p:nvSpPr>
        <p:spPr>
          <a:xfrm>
            <a:off x="1999502" y="223972"/>
            <a:ext cx="3349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F5A47D-6322-448B-914B-6FD6B715AA98}"/>
              </a:ext>
            </a:extLst>
          </p:cNvPr>
          <p:cNvSpPr txBox="1"/>
          <p:nvPr/>
        </p:nvSpPr>
        <p:spPr>
          <a:xfrm>
            <a:off x="3642609" y="1438145"/>
            <a:ext cx="154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1FA12-B559-AE81-917C-D4274998CC5E}"/>
              </a:ext>
            </a:extLst>
          </p:cNvPr>
          <p:cNvSpPr txBox="1"/>
          <p:nvPr/>
        </p:nvSpPr>
        <p:spPr>
          <a:xfrm>
            <a:off x="4399006" y="3016190"/>
            <a:ext cx="145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18ADB7-17D4-82BA-5E84-EC6C8F70B76F}"/>
              </a:ext>
            </a:extLst>
          </p:cNvPr>
          <p:cNvSpPr txBox="1"/>
          <p:nvPr/>
        </p:nvSpPr>
        <p:spPr>
          <a:xfrm>
            <a:off x="540808" y="3292600"/>
            <a:ext cx="2848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buNone/>
            </a:pPr>
            <a:r>
              <a:rPr lang="en-IN" sz="2800" b="1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28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ctr" rtl="0" eaLnBrk="1" latinLnBrk="0" hangingPunct="1"/>
            <a:r>
              <a:rPr lang="en-IN" sz="2800" b="1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28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926D75-096E-12F8-3CC2-DFA3A6B020AA}"/>
              </a:ext>
            </a:extLst>
          </p:cNvPr>
          <p:cNvSpPr txBox="1"/>
          <p:nvPr/>
        </p:nvSpPr>
        <p:spPr>
          <a:xfrm>
            <a:off x="2314481" y="221894"/>
            <a:ext cx="176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buNone/>
            </a:pPr>
            <a:r>
              <a:rPr lang="en-IN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Implementation</a:t>
            </a:r>
            <a:endParaRPr lang="en-IN" sz="2000" dirty="0">
              <a:effectLst/>
            </a:endParaRPr>
          </a:p>
          <a:p>
            <a:pPr marL="0" algn="ctr" rtl="0" eaLnBrk="1" latinLnBrk="0" hangingPunct="1"/>
            <a:r>
              <a:rPr lang="en-IN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overview</a:t>
            </a:r>
            <a:endParaRPr lang="en-IN" sz="2000" dirty="0">
              <a:effectLst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6FC78B-C11A-1098-2452-6031F8347227}"/>
              </a:ext>
            </a:extLst>
          </p:cNvPr>
          <p:cNvGrpSpPr/>
          <p:nvPr/>
        </p:nvGrpSpPr>
        <p:grpSpPr>
          <a:xfrm rot="15576552">
            <a:off x="-1758537" y="-474500"/>
            <a:ext cx="7992075" cy="7845370"/>
            <a:chOff x="-1688986" y="-394948"/>
            <a:chExt cx="7992075" cy="78453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0CE54BA-C41F-568A-A8F2-6F4C9ABE5409}"/>
                </a:ext>
              </a:extLst>
            </p:cNvPr>
            <p:cNvSpPr/>
            <p:nvPr/>
          </p:nvSpPr>
          <p:spPr>
            <a:xfrm>
              <a:off x="505506" y="1649185"/>
              <a:ext cx="3237820" cy="3151415"/>
            </a:xfrm>
            <a:prstGeom prst="ellipse">
              <a:avLst/>
            </a:prstGeom>
            <a:gradFill flip="none" rotWithShape="1">
              <a:gsLst>
                <a:gs pos="0">
                  <a:srgbClr val="C98457"/>
                </a:gs>
                <a:gs pos="99000">
                  <a:srgbClr val="D8B977"/>
                </a:gs>
                <a:gs pos="100000">
                  <a:srgbClr val="D8B97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D026B5A-B3C5-9B75-7FD9-8196FDD22EC5}"/>
                </a:ext>
              </a:extLst>
            </p:cNvPr>
            <p:cNvSpPr/>
            <p:nvPr/>
          </p:nvSpPr>
          <p:spPr>
            <a:xfrm>
              <a:off x="-1688986" y="-394948"/>
              <a:ext cx="7626803" cy="764789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D8B977"/>
                  </a:gs>
                  <a:gs pos="100000">
                    <a:srgbClr val="D49A5A"/>
                  </a:gs>
                  <a:gs pos="76000">
                    <a:srgbClr val="D49A5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EED8BB-F762-665A-5220-746D90A6A717}"/>
                </a:ext>
              </a:extLst>
            </p:cNvPr>
            <p:cNvSpPr/>
            <p:nvPr/>
          </p:nvSpPr>
          <p:spPr>
            <a:xfrm>
              <a:off x="4214812" y="142874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76AFFD-22BE-925C-3FB8-327718E32DE0}"/>
                </a:ext>
              </a:extLst>
            </p:cNvPr>
            <p:cNvSpPr/>
            <p:nvPr/>
          </p:nvSpPr>
          <p:spPr>
            <a:xfrm>
              <a:off x="5429854" y="1436352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D0623F3-E85E-D5FC-D7E4-75A63E531AF1}"/>
                </a:ext>
              </a:extLst>
            </p:cNvPr>
            <p:cNvSpPr/>
            <p:nvPr/>
          </p:nvSpPr>
          <p:spPr>
            <a:xfrm>
              <a:off x="5903039" y="2974154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F9F361-4B15-C9F3-BB19-AC1C6AC43ACE}"/>
                </a:ext>
              </a:extLst>
            </p:cNvPr>
            <p:cNvSpPr/>
            <p:nvPr/>
          </p:nvSpPr>
          <p:spPr>
            <a:xfrm>
              <a:off x="5616213" y="4546150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88A91D-BAF5-2234-6DEF-4BE99CB725AC}"/>
                </a:ext>
              </a:extLst>
            </p:cNvPr>
            <p:cNvSpPr/>
            <p:nvPr/>
          </p:nvSpPr>
          <p:spPr>
            <a:xfrm>
              <a:off x="4650235" y="5854483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7D5D73-02F9-2EE1-B4A4-3AC43943A007}"/>
                </a:ext>
              </a:extLst>
            </p:cNvPr>
            <p:cNvSpPr/>
            <p:nvPr/>
          </p:nvSpPr>
          <p:spPr>
            <a:xfrm>
              <a:off x="3314700" y="6742425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D5A090-23FF-5EE5-A1A6-A93DA91AE6C0}"/>
                </a:ext>
              </a:extLst>
            </p:cNvPr>
            <p:cNvSpPr/>
            <p:nvPr/>
          </p:nvSpPr>
          <p:spPr>
            <a:xfrm>
              <a:off x="1666877" y="7021797"/>
              <a:ext cx="400050" cy="42862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AD4D029-FF08-2F2C-AA8B-FBBA766E5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5084" y="-16839"/>
            <a:ext cx="23659053" cy="6858000"/>
          </a:xfrm>
          <a:prstGeom prst="rect">
            <a:avLst/>
          </a:prstGeom>
          <a:solidFill>
            <a:srgbClr val="C98457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7FF25E-4208-6CA7-33E6-8BD9A35F33AB}"/>
              </a:ext>
            </a:extLst>
          </p:cNvPr>
          <p:cNvSpPr/>
          <p:nvPr/>
        </p:nvSpPr>
        <p:spPr>
          <a:xfrm>
            <a:off x="0" y="0"/>
            <a:ext cx="12192000" cy="682432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8D2D8-237E-0527-EAFD-93703E321783}"/>
              </a:ext>
            </a:extLst>
          </p:cNvPr>
          <p:cNvSpPr txBox="1"/>
          <p:nvPr/>
        </p:nvSpPr>
        <p:spPr>
          <a:xfrm>
            <a:off x="-2522434" y="1746755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C05B6-E481-E0EA-16DE-A0A938A7C4E4}"/>
              </a:ext>
            </a:extLst>
          </p:cNvPr>
          <p:cNvSpPr txBox="1"/>
          <p:nvPr/>
        </p:nvSpPr>
        <p:spPr>
          <a:xfrm>
            <a:off x="-1508092" y="314124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CCB47E-3EF7-5457-4982-1A6162AF3D31}"/>
              </a:ext>
            </a:extLst>
          </p:cNvPr>
          <p:cNvSpPr txBox="1"/>
          <p:nvPr/>
        </p:nvSpPr>
        <p:spPr>
          <a:xfrm>
            <a:off x="-86150" y="-461220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B2B3F-71D2-0450-6228-B732F60E9BCF}"/>
              </a:ext>
            </a:extLst>
          </p:cNvPr>
          <p:cNvSpPr txBox="1"/>
          <p:nvPr/>
        </p:nvSpPr>
        <p:spPr>
          <a:xfrm>
            <a:off x="1644115" y="-461220"/>
            <a:ext cx="10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PART 04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3389278-BEDA-49D2-A005-41212EE3E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368" y="808747"/>
            <a:ext cx="4178515" cy="39054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F41172F-AFC6-C5FA-EB8A-54CBB85FB664}"/>
              </a:ext>
            </a:extLst>
          </p:cNvPr>
          <p:cNvGrpSpPr/>
          <p:nvPr/>
        </p:nvGrpSpPr>
        <p:grpSpPr>
          <a:xfrm>
            <a:off x="6926594" y="-5078826"/>
            <a:ext cx="4670822" cy="4422576"/>
            <a:chOff x="793790" y="2281238"/>
            <a:chExt cx="4670822" cy="4422576"/>
          </a:xfrm>
        </p:grpSpPr>
        <p:pic>
          <p:nvPicPr>
            <p:cNvPr id="14" name="Image 0" descr="preencoded.png">
              <a:extLst>
                <a:ext uri="{FF2B5EF4-FFF2-40B4-BE49-F238E27FC236}">
                  <a16:creationId xmlns:a16="http://schemas.microsoft.com/office/drawing/2014/main" id="{F63D697A-088D-CA74-9C0F-0124C27DC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2281238"/>
              <a:ext cx="737116" cy="884515"/>
            </a:xfrm>
            <a:prstGeom prst="rect">
              <a:avLst/>
            </a:prstGeom>
          </p:spPr>
        </p:pic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B839E75C-0715-D067-8BEE-0687D269FFE1}"/>
                </a:ext>
              </a:extLst>
            </p:cNvPr>
            <p:cNvSpPr/>
            <p:nvPr/>
          </p:nvSpPr>
          <p:spPr>
            <a:xfrm>
              <a:off x="1752005" y="2428637"/>
              <a:ext cx="2523292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5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Real-time Decision Making</a:t>
              </a:r>
              <a:endParaRPr lang="en-US" sz="1450" dirty="0">
                <a:solidFill>
                  <a:schemeClr val="bg1"/>
                </a:solidFill>
              </a:endParaRPr>
            </a:p>
          </p:txBody>
        </p:sp>
        <p:pic>
          <p:nvPicPr>
            <p:cNvPr id="16" name="Image 1" descr="preencoded.png">
              <a:extLst>
                <a:ext uri="{FF2B5EF4-FFF2-40B4-BE49-F238E27FC236}">
                  <a16:creationId xmlns:a16="http://schemas.microsoft.com/office/drawing/2014/main" id="{A4F52919-5875-4052-4CEA-A59C8316A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3165753"/>
              <a:ext cx="737116" cy="884515"/>
            </a:xfrm>
            <a:prstGeom prst="rect">
              <a:avLst/>
            </a:prstGeom>
          </p:spPr>
        </p:pic>
        <p:sp>
          <p:nvSpPr>
            <p:cNvPr id="25" name="Text 2">
              <a:extLst>
                <a:ext uri="{FF2B5EF4-FFF2-40B4-BE49-F238E27FC236}">
                  <a16:creationId xmlns:a16="http://schemas.microsoft.com/office/drawing/2014/main" id="{B0ECDFDA-2E4E-BFC9-F76E-8C116B9744A1}"/>
                </a:ext>
              </a:extLst>
            </p:cNvPr>
            <p:cNvSpPr/>
            <p:nvPr/>
          </p:nvSpPr>
          <p:spPr>
            <a:xfrm>
              <a:off x="1752005" y="3313152"/>
              <a:ext cx="1842968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5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IoT + Sensors</a:t>
              </a:r>
              <a:endParaRPr lang="en-US" sz="1450" dirty="0">
                <a:solidFill>
                  <a:schemeClr val="bg1"/>
                </a:solidFill>
              </a:endParaRPr>
            </a:p>
          </p:txBody>
        </p:sp>
        <p:pic>
          <p:nvPicPr>
            <p:cNvPr id="26" name="Image 2" descr="preencoded.png">
              <a:extLst>
                <a:ext uri="{FF2B5EF4-FFF2-40B4-BE49-F238E27FC236}">
                  <a16:creationId xmlns:a16="http://schemas.microsoft.com/office/drawing/2014/main" id="{7DD0CB96-0894-C02A-1F9C-443C98F1F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90" y="4050268"/>
              <a:ext cx="737116" cy="884515"/>
            </a:xfrm>
            <a:prstGeom prst="rect">
              <a:avLst/>
            </a:prstGeom>
          </p:spPr>
        </p:pic>
        <p:sp>
          <p:nvSpPr>
            <p:cNvPr id="27" name="Text 4">
              <a:extLst>
                <a:ext uri="{FF2B5EF4-FFF2-40B4-BE49-F238E27FC236}">
                  <a16:creationId xmlns:a16="http://schemas.microsoft.com/office/drawing/2014/main" id="{040DB189-502B-CE1C-E462-D98BF939E524}"/>
                </a:ext>
              </a:extLst>
            </p:cNvPr>
            <p:cNvSpPr/>
            <p:nvPr/>
          </p:nvSpPr>
          <p:spPr>
            <a:xfrm>
              <a:off x="1752005" y="4197668"/>
              <a:ext cx="2127409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5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User friendly interface</a:t>
              </a:r>
              <a:endParaRPr lang="en-US" sz="1450" dirty="0">
                <a:solidFill>
                  <a:schemeClr val="bg1"/>
                </a:solidFill>
              </a:endParaRPr>
            </a:p>
          </p:txBody>
        </p:sp>
        <p:pic>
          <p:nvPicPr>
            <p:cNvPr id="28" name="Image 3" descr="preencoded.png">
              <a:extLst>
                <a:ext uri="{FF2B5EF4-FFF2-40B4-BE49-F238E27FC236}">
                  <a16:creationId xmlns:a16="http://schemas.microsoft.com/office/drawing/2014/main" id="{DF7E3A4A-B4CB-6845-A024-71163B43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790" y="4934783"/>
              <a:ext cx="737116" cy="884515"/>
            </a:xfrm>
            <a:prstGeom prst="rect">
              <a:avLst/>
            </a:prstGeom>
          </p:spPr>
        </p:pic>
        <p:sp>
          <p:nvSpPr>
            <p:cNvPr id="29" name="Text 6">
              <a:extLst>
                <a:ext uri="{FF2B5EF4-FFF2-40B4-BE49-F238E27FC236}">
                  <a16:creationId xmlns:a16="http://schemas.microsoft.com/office/drawing/2014/main" id="{46BA910A-AAB9-2F0F-ACE6-571B127C6F56}"/>
                </a:ext>
              </a:extLst>
            </p:cNvPr>
            <p:cNvSpPr/>
            <p:nvPr/>
          </p:nvSpPr>
          <p:spPr>
            <a:xfrm>
              <a:off x="1752005" y="5082183"/>
              <a:ext cx="2561630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5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Climate Change Adaptation</a:t>
              </a:r>
              <a:endParaRPr lang="en-US" sz="1450" dirty="0">
                <a:solidFill>
                  <a:schemeClr val="bg1"/>
                </a:solidFill>
              </a:endParaRPr>
            </a:p>
          </p:txBody>
        </p:sp>
        <p:pic>
          <p:nvPicPr>
            <p:cNvPr id="30" name="Image 4" descr="preencoded.png">
              <a:extLst>
                <a:ext uri="{FF2B5EF4-FFF2-40B4-BE49-F238E27FC236}">
                  <a16:creationId xmlns:a16="http://schemas.microsoft.com/office/drawing/2014/main" id="{9C6D68EA-0B90-7EBC-05A7-D529B5FC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3790" y="5819299"/>
              <a:ext cx="737116" cy="884515"/>
            </a:xfrm>
            <a:prstGeom prst="rect">
              <a:avLst/>
            </a:prstGeom>
          </p:spPr>
        </p:pic>
        <p:sp>
          <p:nvSpPr>
            <p:cNvPr id="31" name="Text 8">
              <a:extLst>
                <a:ext uri="{FF2B5EF4-FFF2-40B4-BE49-F238E27FC236}">
                  <a16:creationId xmlns:a16="http://schemas.microsoft.com/office/drawing/2014/main" id="{D28ACC77-C360-AADB-15B4-8324464E5991}"/>
                </a:ext>
              </a:extLst>
            </p:cNvPr>
            <p:cNvSpPr/>
            <p:nvPr/>
          </p:nvSpPr>
          <p:spPr>
            <a:xfrm>
              <a:off x="1752005" y="5966698"/>
              <a:ext cx="3712607" cy="2303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50" b="1" dirty="0">
                  <a:solidFill>
                    <a:schemeClr val="bg1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Disaster Management &amp; Risk Mitigation</a:t>
              </a:r>
              <a:endParaRPr lang="en-US" sz="145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C2401D-27DB-7218-D1B8-3ADCAD73F6DB}"/>
              </a:ext>
            </a:extLst>
          </p:cNvPr>
          <p:cNvSpPr txBox="1"/>
          <p:nvPr/>
        </p:nvSpPr>
        <p:spPr>
          <a:xfrm>
            <a:off x="8428568" y="4799265"/>
            <a:ext cx="430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Fig.4. Soyabean Prediction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4CBE13-5200-0597-17D4-DD5AFACB84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r="5584" b="9424"/>
          <a:stretch>
            <a:fillRect/>
          </a:stretch>
        </p:blipFill>
        <p:spPr>
          <a:xfrm>
            <a:off x="234765" y="663219"/>
            <a:ext cx="7401928" cy="52774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8E3CEEB-1966-6C4E-5997-D8BBC776DF73}"/>
              </a:ext>
            </a:extLst>
          </p:cNvPr>
          <p:cNvSpPr txBox="1"/>
          <p:nvPr/>
        </p:nvSpPr>
        <p:spPr>
          <a:xfrm>
            <a:off x="2673139" y="5999415"/>
            <a:ext cx="4053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Fig.3. user-interface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C5A8E-2B94-0D70-8514-2EF0865476D6}"/>
              </a:ext>
            </a:extLst>
          </p:cNvPr>
          <p:cNvSpPr/>
          <p:nvPr/>
        </p:nvSpPr>
        <p:spPr>
          <a:xfrm>
            <a:off x="2279553" y="-92516"/>
            <a:ext cx="86855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overview</a:t>
            </a:r>
          </a:p>
        </p:txBody>
      </p:sp>
    </p:spTree>
    <p:extLst>
      <p:ext uri="{BB962C8B-B14F-4D97-AF65-F5344CB8AC3E}">
        <p14:creationId xmlns:p14="http://schemas.microsoft.com/office/powerpoint/2010/main" val="313693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  <wetp:taskpane dockstate="right" visibility="0" width="525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FFDE957-505B-42E3-837F-0F0D51C7EFE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B5D6513-8DAB-4795-B025-29A44B8FF53C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4524</TotalTime>
  <Words>956</Words>
  <Application>Microsoft Office PowerPoint</Application>
  <PresentationFormat>Widescreen</PresentationFormat>
  <Paragraphs>293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Geist</vt:lpstr>
      <vt:lpstr>Lucida Calligraphy</vt:lpstr>
      <vt:lpstr>Noto Serif SC Bold</vt:lpstr>
      <vt:lpstr>Snap ITC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Sudhanshu Raj</dc:creator>
  <cp:lastModifiedBy>Sudhanshu Raj</cp:lastModifiedBy>
  <cp:revision>41</cp:revision>
  <dcterms:created xsi:type="dcterms:W3CDTF">2025-05-29T07:49:55Z</dcterms:created>
  <dcterms:modified xsi:type="dcterms:W3CDTF">2025-06-09T15:16:17Z</dcterms:modified>
</cp:coreProperties>
</file>